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306" r:id="rId2"/>
    <p:sldId id="307" r:id="rId3"/>
    <p:sldId id="260" r:id="rId4"/>
    <p:sldId id="261" r:id="rId5"/>
    <p:sldId id="272" r:id="rId6"/>
    <p:sldId id="262" r:id="rId7"/>
    <p:sldId id="258" r:id="rId8"/>
    <p:sldId id="257" r:id="rId9"/>
    <p:sldId id="263" r:id="rId10"/>
    <p:sldId id="311" r:id="rId11"/>
    <p:sldId id="312" r:id="rId12"/>
    <p:sldId id="313" r:id="rId13"/>
    <p:sldId id="314" r:id="rId14"/>
    <p:sldId id="276" r:id="rId15"/>
    <p:sldId id="281" r:id="rId16"/>
    <p:sldId id="274" r:id="rId17"/>
    <p:sldId id="277" r:id="rId18"/>
    <p:sldId id="278" r:id="rId19"/>
    <p:sldId id="279" r:id="rId20"/>
    <p:sldId id="280" r:id="rId21"/>
    <p:sldId id="308" r:id="rId22"/>
    <p:sldId id="310" r:id="rId23"/>
    <p:sldId id="309" r:id="rId24"/>
    <p:sldId id="259" r:id="rId25"/>
    <p:sldId id="273" r:id="rId26"/>
    <p:sldId id="264" r:id="rId27"/>
    <p:sldId id="282" r:id="rId28"/>
    <p:sldId id="283" r:id="rId29"/>
    <p:sldId id="265" r:id="rId30"/>
    <p:sldId id="266" r:id="rId31"/>
    <p:sldId id="267" r:id="rId32"/>
    <p:sldId id="284" r:id="rId33"/>
    <p:sldId id="275" r:id="rId34"/>
    <p:sldId id="285" r:id="rId35"/>
    <p:sldId id="268" r:id="rId36"/>
    <p:sldId id="269" r:id="rId37"/>
    <p:sldId id="270" r:id="rId38"/>
    <p:sldId id="305" r:id="rId39"/>
    <p:sldId id="271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8" r:id="rId49"/>
    <p:sldId id="299" r:id="rId50"/>
    <p:sldId id="300" r:id="rId51"/>
    <p:sldId id="301" r:id="rId52"/>
    <p:sldId id="302" r:id="rId53"/>
    <p:sldId id="303" r:id="rId54"/>
    <p:sldId id="304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5" autoAdjust="0"/>
    <p:restoredTop sz="94660"/>
  </p:normalViewPr>
  <p:slideViewPr>
    <p:cSldViewPr snapToGrid="0" snapToObjects="1">
      <p:cViewPr varScale="1">
        <p:scale>
          <a:sx n="114" d="100"/>
          <a:sy n="114" d="100"/>
        </p:scale>
        <p:origin x="158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457DC-1897-4260-B26A-AB3A4AD239A7}" type="datetimeFigureOut">
              <a:rPr lang="cs-CZ" smtClean="0"/>
              <a:pPr/>
              <a:t>18.05.2016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5076D3-2E80-4C74-9B55-8E977158FF0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5885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cs-CZ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52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Click to edit Master text styles</a:t>
            </a:r>
          </a:p>
          <a:p>
            <a:pPr lvl="1"/>
            <a:r>
              <a:rPr lang="cs-CZ"/>
              <a:t>Second level</a:t>
            </a:r>
          </a:p>
          <a:p>
            <a:pPr lvl="2"/>
            <a:r>
              <a:rPr lang="cs-CZ"/>
              <a:t>Third level</a:t>
            </a:r>
          </a:p>
          <a:p>
            <a:pPr lvl="3"/>
            <a:r>
              <a:rPr lang="cs-CZ"/>
              <a:t>Fourth level</a:t>
            </a:r>
          </a:p>
          <a:p>
            <a:pPr lvl="4"/>
            <a:r>
              <a:rPr lang="cs-CZ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502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Click to edit Master text styles</a:t>
            </a:r>
          </a:p>
          <a:p>
            <a:pPr lvl="1"/>
            <a:r>
              <a:rPr lang="cs-CZ"/>
              <a:t>Second level</a:t>
            </a:r>
          </a:p>
          <a:p>
            <a:pPr lvl="2"/>
            <a:r>
              <a:rPr lang="cs-CZ"/>
              <a:t>Third level</a:t>
            </a:r>
          </a:p>
          <a:p>
            <a:pPr lvl="3"/>
            <a:r>
              <a:rPr lang="cs-CZ"/>
              <a:t>Fourth level</a:t>
            </a:r>
          </a:p>
          <a:p>
            <a:pPr lvl="4"/>
            <a:r>
              <a:rPr lang="cs-CZ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99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Click to edit Master text styles</a:t>
            </a:r>
          </a:p>
          <a:p>
            <a:pPr lvl="1"/>
            <a:r>
              <a:rPr lang="cs-CZ"/>
              <a:t>Second level</a:t>
            </a:r>
          </a:p>
          <a:p>
            <a:pPr lvl="2"/>
            <a:r>
              <a:rPr lang="cs-CZ"/>
              <a:t>Third level</a:t>
            </a:r>
          </a:p>
          <a:p>
            <a:pPr lvl="3"/>
            <a:r>
              <a:rPr lang="cs-CZ"/>
              <a:t>Fourth level</a:t>
            </a:r>
          </a:p>
          <a:p>
            <a:pPr lvl="4"/>
            <a:r>
              <a:rPr lang="cs-CZ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13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45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Click to edit Master text styles</a:t>
            </a:r>
          </a:p>
          <a:p>
            <a:pPr lvl="1"/>
            <a:r>
              <a:rPr lang="cs-CZ"/>
              <a:t>Second level</a:t>
            </a:r>
          </a:p>
          <a:p>
            <a:pPr lvl="2"/>
            <a:r>
              <a:rPr lang="cs-CZ"/>
              <a:t>Third level</a:t>
            </a:r>
          </a:p>
          <a:p>
            <a:pPr lvl="3"/>
            <a:r>
              <a:rPr lang="cs-CZ"/>
              <a:t>Fourth level</a:t>
            </a:r>
          </a:p>
          <a:p>
            <a:pPr lvl="4"/>
            <a:r>
              <a:rPr lang="cs-CZ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Click to edit Master text styles</a:t>
            </a:r>
          </a:p>
          <a:p>
            <a:pPr lvl="1"/>
            <a:r>
              <a:rPr lang="cs-CZ"/>
              <a:t>Second level</a:t>
            </a:r>
          </a:p>
          <a:p>
            <a:pPr lvl="2"/>
            <a:r>
              <a:rPr lang="cs-CZ"/>
              <a:t>Third level</a:t>
            </a:r>
          </a:p>
          <a:p>
            <a:pPr lvl="3"/>
            <a:r>
              <a:rPr lang="cs-CZ"/>
              <a:t>Fourth level</a:t>
            </a:r>
          </a:p>
          <a:p>
            <a:pPr lvl="4"/>
            <a:r>
              <a:rPr lang="cs-CZ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3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Click to edit Master text styles</a:t>
            </a:r>
          </a:p>
          <a:p>
            <a:pPr lvl="1"/>
            <a:r>
              <a:rPr lang="cs-CZ"/>
              <a:t>Second level</a:t>
            </a:r>
          </a:p>
          <a:p>
            <a:pPr lvl="2"/>
            <a:r>
              <a:rPr lang="cs-CZ"/>
              <a:t>Third level</a:t>
            </a:r>
          </a:p>
          <a:p>
            <a:pPr lvl="3"/>
            <a:r>
              <a:rPr lang="cs-CZ"/>
              <a:t>Fourth level</a:t>
            </a:r>
          </a:p>
          <a:p>
            <a:pPr lvl="4"/>
            <a:r>
              <a:rPr lang="cs-CZ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Click to edit Master text styles</a:t>
            </a:r>
          </a:p>
          <a:p>
            <a:pPr lvl="1"/>
            <a:r>
              <a:rPr lang="cs-CZ"/>
              <a:t>Second level</a:t>
            </a:r>
          </a:p>
          <a:p>
            <a:pPr lvl="2"/>
            <a:r>
              <a:rPr lang="cs-CZ"/>
              <a:t>Third level</a:t>
            </a:r>
          </a:p>
          <a:p>
            <a:pPr lvl="3"/>
            <a:r>
              <a:rPr lang="cs-CZ"/>
              <a:t>Fourth level</a:t>
            </a:r>
          </a:p>
          <a:p>
            <a:pPr lvl="4"/>
            <a:r>
              <a:rPr lang="cs-CZ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44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87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490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Click to edit Master text styles</a:t>
            </a:r>
          </a:p>
          <a:p>
            <a:pPr lvl="1"/>
            <a:r>
              <a:rPr lang="cs-CZ"/>
              <a:t>Second level</a:t>
            </a:r>
          </a:p>
          <a:p>
            <a:pPr lvl="2"/>
            <a:r>
              <a:rPr lang="cs-CZ"/>
              <a:t>Third level</a:t>
            </a:r>
          </a:p>
          <a:p>
            <a:pPr lvl="3"/>
            <a:r>
              <a:rPr lang="cs-CZ"/>
              <a:t>Fourth level</a:t>
            </a:r>
          </a:p>
          <a:p>
            <a:pPr lvl="4"/>
            <a:r>
              <a:rPr lang="cs-CZ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086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417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Click to edit Master text styles</a:t>
            </a:r>
          </a:p>
          <a:p>
            <a:pPr lvl="1"/>
            <a:r>
              <a:rPr lang="cs-CZ"/>
              <a:t>Second level</a:t>
            </a:r>
          </a:p>
          <a:p>
            <a:pPr lvl="2"/>
            <a:r>
              <a:rPr lang="cs-CZ"/>
              <a:t>Third level</a:t>
            </a:r>
          </a:p>
          <a:p>
            <a:pPr lvl="3"/>
            <a:r>
              <a:rPr lang="cs-CZ"/>
              <a:t>Fourth level</a:t>
            </a:r>
          </a:p>
          <a:p>
            <a:pPr lvl="4"/>
            <a:r>
              <a:rPr lang="cs-CZ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2F2AA-69BB-BC4E-A7B0-0630BC755207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2DF55-0402-DF45-8AFF-CA90D0DA4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600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16643" y="2214734"/>
            <a:ext cx="6858000" cy="2387600"/>
          </a:xfrm>
        </p:spPr>
        <p:txBody>
          <a:bodyPr>
            <a:normAutofit/>
          </a:bodyPr>
          <a:lstStyle/>
          <a:p>
            <a:r>
              <a:rPr lang="cs-CZ" dirty="0"/>
              <a:t>JAK MŮŽE BÝT KRAJINÁŘSKÁ ARCHITEKTURA UŽITEČNÁ PRO MĚSTA A OBCE?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70616" y="5289689"/>
            <a:ext cx="6858000" cy="1655762"/>
          </a:xfrm>
        </p:spPr>
        <p:txBody>
          <a:bodyPr/>
          <a:lstStyle/>
          <a:p>
            <a:r>
              <a:rPr lang="cs-CZ" dirty="0"/>
              <a:t>Ing. Klára </a:t>
            </a:r>
            <a:r>
              <a:rPr lang="cs-CZ" dirty="0" err="1"/>
              <a:t>Salzmann</a:t>
            </a:r>
            <a:r>
              <a:rPr lang="cs-CZ" dirty="0"/>
              <a:t>, PhD.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0" y="411061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b="1" dirty="0">
                <a:solidFill>
                  <a:srgbClr val="00B050"/>
                </a:solidFill>
              </a:rPr>
              <a:t>Seminář pro obce, DSO a MAS, 24. </a:t>
            </a:r>
            <a:r>
              <a:rPr lang="cs-CZ" sz="3600" b="1">
                <a:solidFill>
                  <a:srgbClr val="00B050"/>
                </a:solidFill>
              </a:rPr>
              <a:t>5. 2016</a:t>
            </a:r>
            <a:r>
              <a:rPr lang="cs-CZ" sz="2800" i="1" dirty="0">
                <a:solidFill>
                  <a:srgbClr val="00B050"/>
                </a:solidFill>
              </a:rPr>
              <a:t> </a:t>
            </a:r>
            <a:endParaRPr lang="cs-CZ" sz="2800" dirty="0">
              <a:solidFill>
                <a:srgbClr val="00B050"/>
              </a:solidFill>
            </a:endParaRPr>
          </a:p>
          <a:p>
            <a:pPr algn="ctr"/>
            <a:r>
              <a:rPr lang="cs-CZ" sz="2800" i="1" dirty="0">
                <a:solidFill>
                  <a:srgbClr val="00B050"/>
                </a:solidFill>
              </a:rPr>
              <a:t>  </a:t>
            </a:r>
            <a:r>
              <a:rPr lang="cs-CZ" sz="2800" b="1" i="1" dirty="0">
                <a:solidFill>
                  <a:srgbClr val="00B050"/>
                </a:solidFill>
              </a:rPr>
              <a:t>Ministerstvo pro místní rozvoj a Sdružení obcí </a:t>
            </a:r>
            <a:r>
              <a:rPr lang="cs-CZ" sz="2800" b="1" i="1" dirty="0" err="1">
                <a:solidFill>
                  <a:srgbClr val="00B050"/>
                </a:solidFill>
              </a:rPr>
              <a:t>Orlicko</a:t>
            </a:r>
            <a:endParaRPr lang="cs-CZ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707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9" t="18686" r="20764" b="3052"/>
          <a:stretch/>
        </p:blipFill>
        <p:spPr>
          <a:xfrm>
            <a:off x="1131950" y="1033197"/>
            <a:ext cx="1850994" cy="4967554"/>
          </a:xfrm>
        </p:spPr>
      </p:pic>
      <p:sp>
        <p:nvSpPr>
          <p:cNvPr id="5" name="TextovéPole 4"/>
          <p:cNvSpPr txBox="1"/>
          <p:nvPr/>
        </p:nvSpPr>
        <p:spPr>
          <a:xfrm>
            <a:off x="3296739" y="1949632"/>
            <a:ext cx="575582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cs-CZ" sz="2100" dirty="0"/>
              <a:t>Přirozená cirkulace vody v krajině je narušená</a:t>
            </a:r>
          </a:p>
          <a:p>
            <a:r>
              <a:rPr lang="cs-CZ" sz="2100" dirty="0"/>
              <a:t>      (voda se nemá jak dostat do půdy a podzemí )</a:t>
            </a:r>
          </a:p>
          <a:p>
            <a:pPr marL="385763" indent="-385763">
              <a:buFont typeface="+mj-lt"/>
              <a:buAutoNum type="arabicPeriod"/>
            </a:pPr>
            <a:endParaRPr lang="cs-CZ" sz="2100" dirty="0"/>
          </a:p>
          <a:p>
            <a:pPr marL="385763" indent="-385763">
              <a:buAutoNum type="arabicPeriod" startAt="2"/>
            </a:pPr>
            <a:r>
              <a:rPr lang="cs-CZ" sz="2100" dirty="0"/>
              <a:t>Zemědělství a lesnictví mají rezervy</a:t>
            </a:r>
          </a:p>
          <a:p>
            <a:pPr marL="385763" indent="-385763">
              <a:buAutoNum type="arabicPeriod" startAt="2"/>
            </a:pPr>
            <a:endParaRPr lang="cs-CZ" sz="2100" dirty="0"/>
          </a:p>
          <a:p>
            <a:r>
              <a:rPr lang="cs-CZ" sz="2100" dirty="0"/>
              <a:t>3.   Říční krajina nemá svůj prostor</a:t>
            </a:r>
          </a:p>
          <a:p>
            <a:endParaRPr lang="cs-CZ" sz="2100" dirty="0"/>
          </a:p>
          <a:p>
            <a:r>
              <a:rPr lang="cs-CZ" sz="2100" dirty="0"/>
              <a:t>4.   Urbanizace urychluje vodní ztráty</a:t>
            </a:r>
          </a:p>
          <a:p>
            <a:pPr marL="385763" indent="-385763">
              <a:buFont typeface="+mj-lt"/>
              <a:buAutoNum type="arabicPeriod"/>
            </a:pPr>
            <a:endParaRPr lang="cs-CZ" sz="2100" dirty="0"/>
          </a:p>
          <a:p>
            <a:r>
              <a:rPr lang="cs-CZ" sz="2100" dirty="0"/>
              <a:t>5.    Technická řešení (zrychlení  odtoku)</a:t>
            </a:r>
          </a:p>
          <a:p>
            <a:endParaRPr lang="cs-CZ" sz="2100" dirty="0"/>
          </a:p>
          <a:p>
            <a:r>
              <a:rPr lang="cs-CZ" sz="2100" dirty="0"/>
              <a:t>6.     Globální klimatické změny</a:t>
            </a:r>
          </a:p>
          <a:p>
            <a:endParaRPr lang="cs-CZ" sz="2100" dirty="0"/>
          </a:p>
          <a:p>
            <a:endParaRPr lang="cs-CZ" sz="21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3311435" y="1072787"/>
            <a:ext cx="51141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b="1" dirty="0"/>
              <a:t> PŘÍČINY DNEŠNÍHO STAVU</a:t>
            </a:r>
          </a:p>
        </p:txBody>
      </p:sp>
    </p:spTree>
    <p:extLst>
      <p:ext uri="{BB962C8B-B14F-4D97-AF65-F5344CB8AC3E}">
        <p14:creationId xmlns:p14="http://schemas.microsoft.com/office/powerpoint/2010/main" val="2477084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 technická řešení v krajině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5" y="2125095"/>
            <a:ext cx="5040813" cy="3430375"/>
          </a:xfrm>
          <a:prstGeom prst="rect">
            <a:avLst/>
          </a:prstGeom>
        </p:spPr>
      </p:pic>
      <p:pic>
        <p:nvPicPr>
          <p:cNvPr id="7" name="Obrázek 6" descr="800px-Weschnitz_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2991" y="2106385"/>
            <a:ext cx="2290899" cy="343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09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dirty="0"/>
              <a:t>Technická řešení v krajině  a v sídlech</a:t>
            </a:r>
          </a:p>
        </p:txBody>
      </p:sp>
      <p:pic>
        <p:nvPicPr>
          <p:cNvPr id="4" name="Zástupný symbol pro obsah 3" descr="Ondřejnice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19538" y="2231367"/>
            <a:ext cx="4742129" cy="3263504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5692140" y="2199458"/>
            <a:ext cx="3585755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100" dirty="0"/>
              <a:t>Urychlili jsme odtok</a:t>
            </a:r>
          </a:p>
          <a:p>
            <a:endParaRPr lang="cs-CZ" sz="2100" dirty="0"/>
          </a:p>
          <a:p>
            <a:r>
              <a:rPr lang="cs-CZ" sz="2100" dirty="0"/>
              <a:t>Ochránili jsme majetek</a:t>
            </a:r>
          </a:p>
          <a:p>
            <a:endParaRPr lang="cs-CZ" sz="2100" dirty="0"/>
          </a:p>
          <a:p>
            <a:r>
              <a:rPr lang="cs-CZ" sz="2100" dirty="0"/>
              <a:t>Zbavili jsme se vody</a:t>
            </a:r>
          </a:p>
          <a:p>
            <a:endParaRPr lang="cs-CZ" sz="2100" dirty="0"/>
          </a:p>
          <a:p>
            <a:r>
              <a:rPr lang="cs-CZ" sz="2100" dirty="0">
                <a:solidFill>
                  <a:srgbClr val="FF0000"/>
                </a:solidFill>
              </a:rPr>
              <a:t>VÝSLEDEK:</a:t>
            </a:r>
          </a:p>
          <a:p>
            <a:endParaRPr lang="cs-CZ" sz="2100" dirty="0">
              <a:solidFill>
                <a:srgbClr val="FF0000"/>
              </a:solidFill>
            </a:endParaRPr>
          </a:p>
          <a:p>
            <a:r>
              <a:rPr lang="cs-CZ" sz="3000" b="1" dirty="0">
                <a:solidFill>
                  <a:srgbClr val="FF0000"/>
                </a:solidFill>
              </a:rPr>
              <a:t>SUCHO A POVODNĚ</a:t>
            </a:r>
          </a:p>
          <a:p>
            <a:endParaRPr lang="cs-CZ" sz="2100" dirty="0"/>
          </a:p>
        </p:txBody>
      </p:sp>
    </p:spTree>
    <p:extLst>
      <p:ext uri="{BB962C8B-B14F-4D97-AF65-F5344CB8AC3E}">
        <p14:creationId xmlns:p14="http://schemas.microsoft.com/office/powerpoint/2010/main" val="257056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955" y="3662803"/>
            <a:ext cx="2356492" cy="2987394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/>
              <a:t>JAKÉ JE SKUTEČNÉ ŘEŠENÍ?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2558" y="2335602"/>
            <a:ext cx="7886700" cy="3263504"/>
          </a:xfrm>
        </p:spPr>
        <p:txBody>
          <a:bodyPr>
            <a:normAutofit fontScale="25000" lnSpcReduction="20000"/>
          </a:bodyPr>
          <a:lstStyle/>
          <a:p>
            <a:endParaRPr lang="cs-CZ" dirty="0"/>
          </a:p>
          <a:p>
            <a:pPr marL="385763" indent="-385763">
              <a:buFont typeface="+mj-lt"/>
              <a:buAutoNum type="arabicPeriod"/>
            </a:pPr>
            <a:r>
              <a:rPr lang="cs-CZ" sz="8400" b="1" dirty="0">
                <a:solidFill>
                  <a:srgbClr val="FF0000"/>
                </a:solidFill>
              </a:rPr>
              <a:t>ZMĚNA SOUČASNÉ VODOHODPODÁŘSKÉ POLITIKY  </a:t>
            </a:r>
          </a:p>
          <a:p>
            <a:pPr marL="385763" indent="-385763">
              <a:buFont typeface="+mj-lt"/>
              <a:buAutoNum type="arabicPeriod"/>
            </a:pPr>
            <a:r>
              <a:rPr lang="cs-CZ" sz="8400" b="1" dirty="0">
                <a:solidFill>
                  <a:srgbClr val="FF0000"/>
                </a:solidFill>
              </a:rPr>
              <a:t>Ochranu říční krajiny povýšit na národní prioritu</a:t>
            </a:r>
          </a:p>
          <a:p>
            <a:pPr marL="385763" indent="-385763">
              <a:buFont typeface="+mj-lt"/>
              <a:buAutoNum type="arabicPeriod"/>
            </a:pPr>
            <a:r>
              <a:rPr lang="cs-CZ" sz="8400" dirty="0"/>
              <a:t>Zvýšit </a:t>
            </a:r>
            <a:r>
              <a:rPr lang="cs-CZ" sz="8400" dirty="0" err="1"/>
              <a:t>absorbční</a:t>
            </a:r>
            <a:r>
              <a:rPr lang="cs-CZ" sz="8400" dirty="0"/>
              <a:t> schopnost  krajiny</a:t>
            </a:r>
          </a:p>
          <a:p>
            <a:pPr marL="385763" indent="-385763">
              <a:buFont typeface="+mj-lt"/>
              <a:buAutoNum type="arabicPeriod"/>
            </a:pPr>
            <a:r>
              <a:rPr lang="cs-CZ" sz="8400" dirty="0"/>
              <a:t>Věnovat pozornost struktuře krajiny v horních oblastech povodí</a:t>
            </a:r>
          </a:p>
          <a:p>
            <a:pPr marL="0" indent="0">
              <a:buNone/>
            </a:pPr>
            <a:r>
              <a:rPr lang="cs-CZ" sz="8400" dirty="0"/>
              <a:t>      (složení lesa, stav odvodnění, způsob využití půdy)</a:t>
            </a:r>
          </a:p>
          <a:p>
            <a:pPr marL="385763" indent="-385763">
              <a:buFont typeface="+mj-lt"/>
              <a:buAutoNum type="arabicPeriod"/>
            </a:pPr>
            <a:r>
              <a:rPr lang="cs-CZ" sz="8400" b="1" dirty="0">
                <a:solidFill>
                  <a:srgbClr val="FF0000"/>
                </a:solidFill>
              </a:rPr>
              <a:t>Zadržování vody v krajině a v sídlech jako národní priorita</a:t>
            </a:r>
          </a:p>
          <a:p>
            <a:pPr marL="385763" indent="-385763">
              <a:buFont typeface="+mj-lt"/>
              <a:buAutoNum type="arabicPeriod"/>
            </a:pPr>
            <a:r>
              <a:rPr lang="cs-CZ" sz="8400" dirty="0"/>
              <a:t>Snížit odpar vody</a:t>
            </a:r>
          </a:p>
          <a:p>
            <a:pPr marL="385763" indent="-385763">
              <a:buFont typeface="+mj-lt"/>
              <a:buAutoNum type="arabicPeriod"/>
            </a:pPr>
            <a:r>
              <a:rPr lang="cs-CZ" sz="8400" dirty="0"/>
              <a:t>Tvorba systémů sídelní zeleně (krajiny)</a:t>
            </a:r>
          </a:p>
          <a:p>
            <a:pPr marL="385763" indent="-385763">
              <a:buFont typeface="+mj-lt"/>
              <a:buAutoNum type="arabicPeriod"/>
            </a:pPr>
            <a:endParaRPr lang="cs-CZ" sz="3825" dirty="0"/>
          </a:p>
          <a:p>
            <a:pPr marL="385763" indent="-385763">
              <a:buFont typeface="+mj-lt"/>
              <a:buAutoNum type="arabicPeriod"/>
            </a:pPr>
            <a:endParaRPr lang="cs-CZ" dirty="0"/>
          </a:p>
          <a:p>
            <a:pPr marL="385763" indent="-385763">
              <a:buNone/>
            </a:pPr>
            <a:endParaRPr lang="cs-CZ" dirty="0"/>
          </a:p>
          <a:p>
            <a:pPr marL="385763" indent="-385763">
              <a:buNone/>
            </a:pPr>
            <a:endParaRPr lang="cs-CZ" dirty="0"/>
          </a:p>
          <a:p>
            <a:pPr marL="385763" indent="-385763">
              <a:buNone/>
            </a:pPr>
            <a:r>
              <a:rPr lang="cs-CZ" b="1" dirty="0">
                <a:solidFill>
                  <a:srgbClr val="FF0000"/>
                </a:solidFill>
              </a:rPr>
              <a:t> </a:t>
            </a:r>
          </a:p>
          <a:p>
            <a:pPr marL="385763" indent="-385763">
              <a:buNone/>
            </a:pPr>
            <a:r>
              <a:rPr lang="cs-CZ" b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95001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cs-CZ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547" t="8592" r="13579" b="6358"/>
          <a:stretch>
            <a:fillRect/>
          </a:stretch>
        </p:blipFill>
        <p:spPr>
          <a:xfrm>
            <a:off x="539750" y="404813"/>
            <a:ext cx="8064500" cy="6048375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/>
              <a:t> 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dirty="0"/>
              <a:t> 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cs-CZ" dirty="0"/>
              <a:t> </a:t>
            </a:r>
          </a:p>
        </p:txBody>
      </p:sp>
      <p:pic>
        <p:nvPicPr>
          <p:cNvPr id="7" name="Zástupný symbol pro obsah 6" descr="Snímek 0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476672"/>
            <a:ext cx="7392821" cy="554461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1331640" y="6093296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Voda si vždy cestu najde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vodaplna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6645" t="30475" r="35229" b="37489"/>
          <a:stretch>
            <a:fillRect/>
          </a:stretch>
        </p:blipFill>
        <p:spPr>
          <a:xfrm rot="16200000">
            <a:off x="2306496" y="1013985"/>
            <a:ext cx="4963057" cy="5904656"/>
          </a:xfr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3200" b="1" dirty="0">
                <a:cs typeface="Tahoma" pitchFamily="34" charset="0"/>
              </a:rPr>
              <a:t>Posílení hydrologické sítě – Spálené Poříčí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greenstreet.SV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476672"/>
            <a:ext cx="4392488" cy="5856651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Green-Infrastructure-CEQ-Conferen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980728"/>
            <a:ext cx="8046156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4.woodman-avenue-green-infrastructure-project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908720"/>
            <a:ext cx="7860359" cy="525658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5146" y="250386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/>
              <a:t>PÉČE O KRAJINU, NEJENOM O SÍDLA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Zástupný symbol pro obsah 3" descr="bradava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6467" r="987" b="17384"/>
          <a:stretch>
            <a:fillRect/>
          </a:stretch>
        </p:blipFill>
        <p:spPr>
          <a:xfrm>
            <a:off x="1258888" y="307895"/>
            <a:ext cx="6121424" cy="5784930"/>
          </a:xfr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5733256"/>
            <a:ext cx="8229600" cy="931168"/>
          </a:xfrm>
        </p:spPr>
        <p:txBody>
          <a:bodyPr/>
          <a:lstStyle/>
          <a:p>
            <a:pPr algn="ctr">
              <a:defRPr/>
            </a:pPr>
            <a:r>
              <a:rPr lang="cs-CZ" sz="3200" dirty="0">
                <a:solidFill>
                  <a:schemeClr val="accent2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navrhovaný rozsah říční krajiny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/>
              <a:t>JAK ZADRŽET VODU V V SÍDLECH?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4766" y="1407614"/>
            <a:ext cx="78867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b="1" dirty="0">
                <a:solidFill>
                  <a:srgbClr val="FF0000"/>
                </a:solidFill>
              </a:rPr>
              <a:t>SPOJENÍ  TECHNICKÝCH ŘEŠENÍ A EKOSYSTÉMOVÝCH SLUŽEB</a:t>
            </a:r>
          </a:p>
          <a:p>
            <a:pPr marL="514350" indent="-514350">
              <a:buFont typeface="+mj-lt"/>
              <a:buAutoNum type="arabicPeriod"/>
            </a:pPr>
            <a:r>
              <a:rPr lang="cs-CZ" b="1" dirty="0"/>
              <a:t>ZADRŽOVÁNÍ DEŠŤOVÉ VODY</a:t>
            </a:r>
          </a:p>
          <a:p>
            <a:pPr marL="514350" indent="-514350">
              <a:buNone/>
            </a:pPr>
            <a:endParaRPr lang="cs-CZ" b="1" dirty="0"/>
          </a:p>
          <a:p>
            <a:pPr marL="514350" indent="-514350">
              <a:buFont typeface="+mj-lt"/>
              <a:buAutoNum type="arabicPeriod"/>
            </a:pPr>
            <a:endParaRPr lang="cs-CZ" b="1" dirty="0"/>
          </a:p>
          <a:p>
            <a:pPr marL="514350" indent="-514350">
              <a:buFont typeface="+mj-lt"/>
              <a:buAutoNum type="arabicPeriod"/>
            </a:pPr>
            <a:endParaRPr lang="cs-CZ" b="1" dirty="0"/>
          </a:p>
          <a:p>
            <a:pPr marL="514350" indent="-514350">
              <a:buFont typeface="+mj-lt"/>
              <a:buAutoNum type="arabicPeriod"/>
            </a:pPr>
            <a:endParaRPr lang="cs-CZ" b="1" dirty="0"/>
          </a:p>
          <a:p>
            <a:pPr marL="514350" indent="-514350">
              <a:buNone/>
            </a:pPr>
            <a:endParaRPr lang="cs-CZ" b="1" dirty="0"/>
          </a:p>
          <a:p>
            <a:pPr marL="514350" indent="-514350">
              <a:buNone/>
            </a:pPr>
            <a:endParaRPr lang="cs-CZ" b="1" dirty="0"/>
          </a:p>
        </p:txBody>
      </p:sp>
      <p:pic>
        <p:nvPicPr>
          <p:cNvPr id="4" name="Obrázek 3" descr="kanál-vo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664" y="2945674"/>
            <a:ext cx="3104061" cy="3104061"/>
          </a:xfrm>
          <a:prstGeom prst="rect">
            <a:avLst/>
          </a:prstGeom>
        </p:spPr>
      </p:pic>
      <p:pic>
        <p:nvPicPr>
          <p:cNvPr id="7" name="Obrázek 6" descr="Rain-Garden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3529" y="2516864"/>
            <a:ext cx="4840361" cy="353172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_2016-04-05_SZKT-Praha_Vitek_Salzman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379272" y="169326"/>
            <a:ext cx="6491063" cy="6886286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Dešťové zahrady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561" y="1825625"/>
            <a:ext cx="4346879" cy="4351338"/>
          </a:xfrm>
        </p:spPr>
      </p:pic>
    </p:spTree>
    <p:extLst>
      <p:ext uri="{BB962C8B-B14F-4D97-AF65-F5344CB8AC3E}">
        <p14:creationId xmlns:p14="http://schemas.microsoft.com/office/powerpoint/2010/main" val="1191550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2</a:t>
            </a:r>
            <a:r>
              <a:rPr lang="en-US" dirty="0"/>
              <a:t>. </a:t>
            </a:r>
            <a:r>
              <a:rPr lang="en-US" dirty="0" err="1"/>
              <a:t>Člověk</a:t>
            </a:r>
            <a:r>
              <a:rPr lang="en-US" dirty="0"/>
              <a:t> v </a:t>
            </a:r>
            <a:r>
              <a:rPr lang="en-US" dirty="0" err="1"/>
              <a:t>krajině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654" y="1727055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 err="1"/>
              <a:t>Místa</a:t>
            </a:r>
            <a:endParaRPr lang="en-US" sz="5400" dirty="0"/>
          </a:p>
          <a:p>
            <a:pPr marL="0" indent="0" algn="ctr">
              <a:buNone/>
            </a:pPr>
            <a:r>
              <a:rPr lang="en-US" sz="5400" dirty="0" err="1"/>
              <a:t>Komunikace</a:t>
            </a:r>
            <a:endParaRPr lang="en-US" sz="5400" dirty="0"/>
          </a:p>
          <a:p>
            <a:pPr marL="0" indent="0" algn="ctr">
              <a:buNone/>
            </a:pPr>
            <a:r>
              <a:rPr lang="en-US" sz="5400" dirty="0" err="1"/>
              <a:t>Veřejný</a:t>
            </a:r>
            <a:r>
              <a:rPr lang="en-US" sz="5400" dirty="0"/>
              <a:t> </a:t>
            </a:r>
            <a:r>
              <a:rPr lang="en-US" sz="5400" dirty="0" err="1"/>
              <a:t>prostor</a:t>
            </a:r>
            <a:endParaRPr lang="en-US" sz="5400" dirty="0"/>
          </a:p>
          <a:p>
            <a:pPr marL="0" indent="0" algn="ctr">
              <a:buNone/>
            </a:pPr>
            <a:r>
              <a:rPr lang="en-US" sz="5400" dirty="0" err="1"/>
              <a:t>Systém</a:t>
            </a:r>
            <a:r>
              <a:rPr lang="en-US" sz="5400" dirty="0"/>
              <a:t> </a:t>
            </a:r>
            <a:r>
              <a:rPr lang="en-US" sz="5400" dirty="0" err="1"/>
              <a:t>sídelní</a:t>
            </a:r>
            <a:r>
              <a:rPr lang="en-US" sz="5400" dirty="0"/>
              <a:t> </a:t>
            </a:r>
            <a:r>
              <a:rPr lang="en-US" sz="5400" dirty="0" err="1"/>
              <a:t>zeleně</a:t>
            </a:r>
            <a:endParaRPr lang="en-US" sz="5400" dirty="0"/>
          </a:p>
          <a:p>
            <a:pPr marL="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555155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Zástupný symbol pro obsah 3" descr="ortofoto_historicke ces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366" t="7018" r="4366" b="9509"/>
          <a:stretch>
            <a:fillRect/>
          </a:stretch>
        </p:blipFill>
        <p:spPr>
          <a:xfrm>
            <a:off x="971600" y="1556792"/>
            <a:ext cx="7704856" cy="4439871"/>
          </a:xfr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07504" y="381000"/>
            <a:ext cx="9036496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sz="2800" b="1" dirty="0">
                <a:solidFill>
                  <a:srgbClr val="669900"/>
                </a:solidFill>
                <a:latin typeface="Tahoma" pitchFamily="34" charset="0"/>
                <a:cs typeface="Tahoma" pitchFamily="34" charset="0"/>
              </a:rPr>
              <a:t>     </a:t>
            </a:r>
            <a:r>
              <a:rPr lang="cs-CZ" sz="2800" b="1" dirty="0">
                <a:latin typeface="+mn-lt"/>
                <a:cs typeface="Tahoma" pitchFamily="34" charset="0"/>
              </a:rPr>
              <a:t>Srovnání současné krajiny a původních cest</a:t>
            </a:r>
          </a:p>
        </p:txBody>
      </p:sp>
      <p:pic>
        <p:nvPicPr>
          <p:cNvPr id="27652" name="Obrázek 4" descr="legenda_historicke cest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509120"/>
            <a:ext cx="2559050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3.Kultura </a:t>
            </a:r>
            <a:r>
              <a:rPr lang="en-US" dirty="0" err="1"/>
              <a:t>krajiny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Pečovat</a:t>
            </a:r>
            <a:r>
              <a:rPr lang="en-US" dirty="0"/>
              <a:t>  o </a:t>
            </a:r>
            <a:r>
              <a:rPr lang="en-US" dirty="0" err="1"/>
              <a:t>historické</a:t>
            </a:r>
            <a:r>
              <a:rPr lang="en-US" dirty="0"/>
              <a:t> </a:t>
            </a:r>
            <a:r>
              <a:rPr lang="en-US" dirty="0" err="1"/>
              <a:t>dědictví</a:t>
            </a:r>
            <a:r>
              <a:rPr lang="en-US" dirty="0"/>
              <a:t> = </a:t>
            </a:r>
            <a:r>
              <a:rPr lang="en-US" dirty="0" err="1"/>
              <a:t>naše</a:t>
            </a:r>
            <a:r>
              <a:rPr lang="en-US" dirty="0"/>
              <a:t> </a:t>
            </a:r>
            <a:r>
              <a:rPr lang="en-US" dirty="0" err="1"/>
              <a:t>historie</a:t>
            </a:r>
            <a:r>
              <a:rPr lang="en-US" dirty="0"/>
              <a:t>, </a:t>
            </a:r>
            <a:r>
              <a:rPr lang="en-US" dirty="0" err="1"/>
              <a:t>našich</a:t>
            </a:r>
            <a:r>
              <a:rPr lang="en-US" dirty="0"/>
              <a:t> </a:t>
            </a:r>
            <a:r>
              <a:rPr lang="en-US" dirty="0" err="1"/>
              <a:t>dědečků</a:t>
            </a:r>
            <a:r>
              <a:rPr lang="en-US" dirty="0"/>
              <a:t> a </a:t>
            </a:r>
            <a:r>
              <a:rPr lang="en-US" dirty="0" err="1"/>
              <a:t>babiček</a:t>
            </a:r>
            <a:endParaRPr lang="en-US" dirty="0"/>
          </a:p>
          <a:p>
            <a:r>
              <a:rPr lang="en-US" dirty="0" err="1"/>
              <a:t>Všechno</a:t>
            </a:r>
            <a:r>
              <a:rPr lang="en-US" dirty="0"/>
              <a:t> </a:t>
            </a:r>
            <a:r>
              <a:rPr lang="en-US" dirty="0" err="1"/>
              <a:t>dobré</a:t>
            </a:r>
            <a:r>
              <a:rPr lang="en-US" dirty="0"/>
              <a:t> a </a:t>
            </a:r>
            <a:r>
              <a:rPr lang="en-US" dirty="0" err="1"/>
              <a:t>smysluplné</a:t>
            </a:r>
            <a:r>
              <a:rPr lang="en-US" dirty="0"/>
              <a:t> </a:t>
            </a:r>
            <a:r>
              <a:rPr lang="en-US" dirty="0" err="1"/>
              <a:t>bylo</a:t>
            </a:r>
            <a:r>
              <a:rPr lang="en-US" dirty="0"/>
              <a:t> </a:t>
            </a:r>
            <a:r>
              <a:rPr lang="en-US" dirty="0" err="1"/>
              <a:t>vymyšleno</a:t>
            </a:r>
            <a:endParaRPr lang="en-US" dirty="0"/>
          </a:p>
          <a:p>
            <a:r>
              <a:rPr lang="en-US" dirty="0" err="1"/>
              <a:t>Obnova</a:t>
            </a:r>
            <a:r>
              <a:rPr lang="en-US" dirty="0"/>
              <a:t> </a:t>
            </a:r>
            <a:r>
              <a:rPr lang="en-US" dirty="0" err="1"/>
              <a:t>historických</a:t>
            </a:r>
            <a:r>
              <a:rPr lang="en-US" dirty="0"/>
              <a:t> </a:t>
            </a:r>
            <a:r>
              <a:rPr lang="en-US" dirty="0" err="1"/>
              <a:t>cest</a:t>
            </a:r>
            <a:endParaRPr lang="en-US" dirty="0"/>
          </a:p>
          <a:p>
            <a:r>
              <a:rPr lang="en-US" dirty="0" err="1"/>
              <a:t>Hledání</a:t>
            </a:r>
            <a:r>
              <a:rPr lang="en-US" dirty="0"/>
              <a:t> stop </a:t>
            </a:r>
            <a:r>
              <a:rPr lang="en-US" dirty="0" err="1"/>
              <a:t>kulturní</a:t>
            </a:r>
            <a:r>
              <a:rPr lang="en-US" dirty="0"/>
              <a:t> </a:t>
            </a:r>
            <a:r>
              <a:rPr lang="en-US" dirty="0" err="1"/>
              <a:t>krajiny</a:t>
            </a:r>
            <a:r>
              <a:rPr lang="en-US" dirty="0"/>
              <a:t>, </a:t>
            </a:r>
            <a:r>
              <a:rPr lang="en-US" dirty="0" err="1"/>
              <a:t>náhony</a:t>
            </a:r>
            <a:r>
              <a:rPr lang="en-US" dirty="0"/>
              <a:t>, </a:t>
            </a:r>
            <a:r>
              <a:rPr lang="en-US" dirty="0" err="1"/>
              <a:t>stezky</a:t>
            </a:r>
            <a:r>
              <a:rPr lang="en-US" dirty="0"/>
              <a:t>, </a:t>
            </a:r>
            <a:r>
              <a:rPr lang="en-US" dirty="0" err="1"/>
              <a:t>staré</a:t>
            </a:r>
            <a:r>
              <a:rPr lang="en-US" dirty="0"/>
              <a:t> </a:t>
            </a:r>
            <a:r>
              <a:rPr lang="en-US" dirty="0" err="1"/>
              <a:t>stavby</a:t>
            </a:r>
            <a:r>
              <a:rPr lang="en-US" dirty="0"/>
              <a:t>, </a:t>
            </a:r>
            <a:r>
              <a:rPr lang="en-US" dirty="0" err="1"/>
              <a:t>sakrální</a:t>
            </a:r>
            <a:r>
              <a:rPr lang="en-US" dirty="0"/>
              <a:t> </a:t>
            </a:r>
            <a:r>
              <a:rPr lang="en-US" dirty="0" err="1"/>
              <a:t>stavby</a:t>
            </a:r>
            <a:r>
              <a:rPr lang="en-US" dirty="0"/>
              <a:t> </a:t>
            </a:r>
            <a:r>
              <a:rPr lang="en-US" dirty="0" err="1"/>
              <a:t>mimo</a:t>
            </a:r>
            <a:r>
              <a:rPr lang="en-US" dirty="0"/>
              <a:t> </a:t>
            </a:r>
            <a:r>
              <a:rPr lang="en-US" dirty="0" err="1"/>
              <a:t>památkovou</a:t>
            </a:r>
            <a:r>
              <a:rPr lang="en-US" dirty="0"/>
              <a:t> </a:t>
            </a:r>
            <a:r>
              <a:rPr lang="en-US" dirty="0" err="1"/>
              <a:t>péči</a:t>
            </a:r>
            <a:endParaRPr lang="en-US" dirty="0"/>
          </a:p>
          <a:p>
            <a:r>
              <a:rPr lang="en-US" dirty="0" err="1"/>
              <a:t>Historické</a:t>
            </a:r>
            <a:r>
              <a:rPr lang="en-US" dirty="0"/>
              <a:t> </a:t>
            </a:r>
            <a:r>
              <a:rPr lang="en-US" dirty="0" err="1"/>
              <a:t>mapy</a:t>
            </a:r>
            <a:r>
              <a:rPr lang="en-US" dirty="0"/>
              <a:t>, </a:t>
            </a:r>
            <a:r>
              <a:rPr lang="en-US" dirty="0" err="1"/>
              <a:t>stabilní</a:t>
            </a:r>
            <a:r>
              <a:rPr lang="en-US" dirty="0"/>
              <a:t> </a:t>
            </a:r>
            <a:r>
              <a:rPr lang="en-US" dirty="0" err="1"/>
              <a:t>katastr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361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/>
              <a:t> </a:t>
            </a: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dirty="0"/>
              <a:t>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cs-CZ" dirty="0"/>
              <a:t> </a:t>
            </a:r>
          </a:p>
        </p:txBody>
      </p:sp>
      <p:pic>
        <p:nvPicPr>
          <p:cNvPr id="5" name="Obrázek 4" descr="Od Předenic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332656"/>
            <a:ext cx="7272808" cy="5748233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331640" y="6093296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err="1">
                <a:latin typeface="+mj-lt"/>
                <a:cs typeface="Tahoma" pitchFamily="34" charset="0"/>
              </a:rPr>
              <a:t>Prusíny</a:t>
            </a:r>
            <a:r>
              <a:rPr lang="cs-CZ" b="1" dirty="0">
                <a:latin typeface="+mj-lt"/>
                <a:cs typeface="Tahoma" pitchFamily="34" charset="0"/>
              </a:rPr>
              <a:t> – pohled od </a:t>
            </a:r>
            <a:r>
              <a:rPr lang="cs-CZ" b="1" dirty="0" err="1">
                <a:latin typeface="+mj-lt"/>
                <a:cs typeface="Tahoma" pitchFamily="34" charset="0"/>
              </a:rPr>
              <a:t>Předenic</a:t>
            </a:r>
            <a:endParaRPr lang="cs-CZ" b="1" dirty="0">
              <a:latin typeface="+mj-lt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meze_obristvi_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795" y="955651"/>
            <a:ext cx="5914011" cy="486638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1574418" y="233756"/>
            <a:ext cx="6503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/>
              <a:t>Rozorávání mezí – zánik mnoha krajinných a kulturních  prvků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4.Přírodní </a:t>
            </a:r>
            <a:r>
              <a:rPr lang="en-US" dirty="0" err="1"/>
              <a:t>prvky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Ochrana</a:t>
            </a:r>
            <a:r>
              <a:rPr lang="en-US" dirty="0"/>
              <a:t> </a:t>
            </a:r>
            <a:r>
              <a:rPr lang="en-US" dirty="0" err="1"/>
              <a:t>přírody</a:t>
            </a:r>
            <a:endParaRPr lang="en-US" dirty="0"/>
          </a:p>
          <a:p>
            <a:r>
              <a:rPr lang="en-US" dirty="0"/>
              <a:t>ÚSES</a:t>
            </a:r>
          </a:p>
          <a:p>
            <a:r>
              <a:rPr lang="en-US" dirty="0" err="1"/>
              <a:t>Místní</a:t>
            </a:r>
            <a:r>
              <a:rPr lang="en-US" dirty="0"/>
              <a:t> </a:t>
            </a:r>
            <a:r>
              <a:rPr lang="en-US" dirty="0" err="1"/>
              <a:t>hodnoty</a:t>
            </a:r>
            <a:r>
              <a:rPr lang="en-US" dirty="0"/>
              <a:t>, </a:t>
            </a:r>
            <a:r>
              <a:rPr lang="en-US" dirty="0" err="1"/>
              <a:t>stromořadí</a:t>
            </a:r>
            <a:r>
              <a:rPr lang="en-US" dirty="0"/>
              <a:t>, </a:t>
            </a:r>
            <a:r>
              <a:rPr lang="en-US" dirty="0" err="1"/>
              <a:t>významné</a:t>
            </a:r>
            <a:r>
              <a:rPr lang="en-US" dirty="0"/>
              <a:t> </a:t>
            </a:r>
            <a:r>
              <a:rPr lang="en-US" dirty="0" err="1"/>
              <a:t>stromy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177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Proč</a:t>
            </a:r>
            <a:r>
              <a:rPr lang="en-US" dirty="0"/>
              <a:t> je </a:t>
            </a:r>
            <a:r>
              <a:rPr lang="en-US" dirty="0" err="1"/>
              <a:t>naše</a:t>
            </a:r>
            <a:r>
              <a:rPr lang="en-US" dirty="0"/>
              <a:t> </a:t>
            </a:r>
            <a:r>
              <a:rPr lang="en-US" dirty="0" err="1"/>
              <a:t>krajina</a:t>
            </a:r>
            <a:r>
              <a:rPr lang="en-US" dirty="0"/>
              <a:t> pro </a:t>
            </a:r>
            <a:r>
              <a:rPr lang="en-US" dirty="0" err="1"/>
              <a:t>nás</a:t>
            </a:r>
            <a:r>
              <a:rPr lang="en-US" dirty="0"/>
              <a:t> </a:t>
            </a:r>
            <a:r>
              <a:rPr lang="en-US" dirty="0" err="1"/>
              <a:t>důležitá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055"/>
            <a:ext cx="8229600" cy="4525963"/>
          </a:xfrm>
        </p:spPr>
        <p:txBody>
          <a:bodyPr/>
          <a:lstStyle/>
          <a:p>
            <a:r>
              <a:rPr lang="en-US" dirty="0" err="1"/>
              <a:t>Hledání</a:t>
            </a:r>
            <a:r>
              <a:rPr lang="en-US" dirty="0"/>
              <a:t> </a:t>
            </a:r>
            <a:r>
              <a:rPr lang="en-US" dirty="0" err="1"/>
              <a:t>vlastní</a:t>
            </a:r>
            <a:r>
              <a:rPr lang="en-US" dirty="0"/>
              <a:t> identity</a:t>
            </a:r>
          </a:p>
          <a:p>
            <a:r>
              <a:rPr lang="en-US" dirty="0" err="1"/>
              <a:t>Rodný</a:t>
            </a:r>
            <a:r>
              <a:rPr lang="en-US" dirty="0"/>
              <a:t> </a:t>
            </a:r>
            <a:r>
              <a:rPr lang="en-US" dirty="0" err="1"/>
              <a:t>kraj</a:t>
            </a:r>
            <a:endParaRPr lang="en-US" dirty="0"/>
          </a:p>
          <a:p>
            <a:r>
              <a:rPr lang="en-US" dirty="0" err="1"/>
              <a:t>Chceme</a:t>
            </a:r>
            <a:r>
              <a:rPr lang="en-US" dirty="0"/>
              <a:t> v </a:t>
            </a:r>
            <a:r>
              <a:rPr lang="en-US" dirty="0" err="1"/>
              <a:t>naší</a:t>
            </a:r>
            <a:r>
              <a:rPr lang="en-US" dirty="0"/>
              <a:t> </a:t>
            </a:r>
            <a:r>
              <a:rPr lang="en-US" dirty="0" err="1"/>
              <a:t>krajině</a:t>
            </a:r>
            <a:r>
              <a:rPr lang="en-US" dirty="0"/>
              <a:t> </a:t>
            </a:r>
            <a:r>
              <a:rPr lang="en-US" dirty="0" err="1"/>
              <a:t>žít</a:t>
            </a:r>
            <a:r>
              <a:rPr lang="en-US" dirty="0"/>
              <a:t>, </a:t>
            </a:r>
            <a:r>
              <a:rPr lang="en-US" dirty="0" err="1"/>
              <a:t>hospodařit</a:t>
            </a:r>
            <a:endParaRPr lang="en-US" dirty="0"/>
          </a:p>
          <a:p>
            <a:r>
              <a:rPr lang="en-US" dirty="0" err="1"/>
              <a:t>Chceme</a:t>
            </a:r>
            <a:r>
              <a:rPr lang="en-US" dirty="0"/>
              <a:t> </a:t>
            </a:r>
            <a:r>
              <a:rPr lang="en-US" dirty="0" err="1"/>
              <a:t>ji</a:t>
            </a:r>
            <a:r>
              <a:rPr lang="en-US" dirty="0"/>
              <a:t> </a:t>
            </a:r>
            <a:r>
              <a:rPr lang="en-US" dirty="0" err="1"/>
              <a:t>zachovat</a:t>
            </a:r>
            <a:r>
              <a:rPr lang="en-US" dirty="0"/>
              <a:t> pro </a:t>
            </a:r>
            <a:r>
              <a:rPr lang="en-US" dirty="0" err="1"/>
              <a:t>další</a:t>
            </a:r>
            <a:r>
              <a:rPr lang="en-US" dirty="0"/>
              <a:t> </a:t>
            </a:r>
            <a:r>
              <a:rPr lang="en-US" dirty="0" err="1"/>
              <a:t>generace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1826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5.Hospodářské </a:t>
            </a:r>
            <a:r>
              <a:rPr lang="en-US" dirty="0" err="1"/>
              <a:t>využití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3563"/>
            <a:ext cx="8229600" cy="4525963"/>
          </a:xfrm>
        </p:spPr>
        <p:txBody>
          <a:bodyPr/>
          <a:lstStyle/>
          <a:p>
            <a:r>
              <a:rPr lang="en-US" dirty="0" err="1"/>
              <a:t>Dobrá</a:t>
            </a:r>
            <a:r>
              <a:rPr lang="en-US" dirty="0"/>
              <a:t> </a:t>
            </a:r>
            <a:r>
              <a:rPr lang="en-US" dirty="0" err="1"/>
              <a:t>spolupráce</a:t>
            </a:r>
            <a:r>
              <a:rPr lang="en-US" dirty="0"/>
              <a:t> s </a:t>
            </a:r>
            <a:r>
              <a:rPr lang="en-US" dirty="0" err="1"/>
              <a:t>vlastníky</a:t>
            </a:r>
            <a:r>
              <a:rPr lang="en-US" dirty="0"/>
              <a:t> a  </a:t>
            </a:r>
            <a:r>
              <a:rPr lang="en-US" dirty="0" err="1"/>
              <a:t>uživateli</a:t>
            </a:r>
            <a:r>
              <a:rPr lang="en-US" dirty="0"/>
              <a:t> </a:t>
            </a:r>
            <a:r>
              <a:rPr lang="en-US" dirty="0" err="1"/>
              <a:t>půdy</a:t>
            </a:r>
            <a:r>
              <a:rPr lang="en-US" dirty="0"/>
              <a:t>, </a:t>
            </a:r>
            <a:r>
              <a:rPr lang="en-US" dirty="0" err="1"/>
              <a:t>lesa</a:t>
            </a:r>
            <a:r>
              <a:rPr lang="en-US" dirty="0"/>
              <a:t> a </a:t>
            </a:r>
            <a:r>
              <a:rPr lang="en-US" dirty="0" err="1"/>
              <a:t>vodních</a:t>
            </a:r>
            <a:r>
              <a:rPr lang="en-US" dirty="0"/>
              <a:t> </a:t>
            </a:r>
            <a:r>
              <a:rPr lang="en-US" dirty="0" err="1"/>
              <a:t>ploch</a:t>
            </a:r>
            <a:endParaRPr lang="en-US" dirty="0"/>
          </a:p>
          <a:p>
            <a:r>
              <a:rPr lang="en-US" dirty="0" err="1"/>
              <a:t>Mít</a:t>
            </a:r>
            <a:r>
              <a:rPr lang="en-US" dirty="0"/>
              <a:t> </a:t>
            </a:r>
            <a:r>
              <a:rPr lang="en-US" dirty="0" err="1"/>
              <a:t>jasno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využití</a:t>
            </a:r>
            <a:r>
              <a:rPr lang="en-US" dirty="0"/>
              <a:t> </a:t>
            </a:r>
            <a:r>
              <a:rPr lang="en-US" dirty="0" err="1"/>
              <a:t>přírodních</a:t>
            </a:r>
            <a:r>
              <a:rPr lang="en-US" dirty="0"/>
              <a:t> </a:t>
            </a:r>
            <a:r>
              <a:rPr lang="en-US" dirty="0" err="1"/>
              <a:t>zdrojů</a:t>
            </a:r>
            <a:r>
              <a:rPr lang="en-US" dirty="0"/>
              <a:t> </a:t>
            </a:r>
            <a:r>
              <a:rPr lang="en-US" dirty="0" err="1"/>
              <a:t>energie</a:t>
            </a:r>
            <a:r>
              <a:rPr lang="en-US" dirty="0"/>
              <a:t> ( </a:t>
            </a:r>
            <a:r>
              <a:rPr lang="en-US" dirty="0" err="1"/>
              <a:t>soláry</a:t>
            </a:r>
            <a:r>
              <a:rPr lang="en-US" dirty="0"/>
              <a:t>, </a:t>
            </a:r>
            <a:r>
              <a:rPr lang="en-US" dirty="0" err="1"/>
              <a:t>větrníky</a:t>
            </a:r>
            <a:r>
              <a:rPr lang="en-US" dirty="0"/>
              <a:t>, </a:t>
            </a:r>
            <a:r>
              <a:rPr lang="en-US" dirty="0" err="1"/>
              <a:t>biomasa</a:t>
            </a:r>
            <a:r>
              <a:rPr lang="en-US" dirty="0"/>
              <a:t>, </a:t>
            </a:r>
            <a:r>
              <a:rPr lang="en-US" dirty="0" err="1"/>
              <a:t>atd</a:t>
            </a:r>
            <a:r>
              <a:rPr lang="en-US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8510169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Spolupráce</a:t>
            </a:r>
            <a:r>
              <a:rPr lang="en-US" dirty="0"/>
              <a:t> s </a:t>
            </a:r>
            <a:r>
              <a:rPr lang="en-US" dirty="0" err="1"/>
              <a:t>veřejností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837" y="2177473"/>
            <a:ext cx="8229600" cy="4525963"/>
          </a:xfrm>
        </p:spPr>
        <p:txBody>
          <a:bodyPr/>
          <a:lstStyle/>
          <a:p>
            <a:r>
              <a:rPr lang="en-US" dirty="0" err="1"/>
              <a:t>Účast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plánovacích</a:t>
            </a:r>
            <a:r>
              <a:rPr lang="en-US" dirty="0"/>
              <a:t> </a:t>
            </a:r>
            <a:r>
              <a:rPr lang="en-US" dirty="0" err="1"/>
              <a:t>procesech</a:t>
            </a:r>
            <a:endParaRPr lang="en-US" dirty="0"/>
          </a:p>
          <a:p>
            <a:r>
              <a:rPr lang="en-US" dirty="0" err="1"/>
              <a:t>Účast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brigádách</a:t>
            </a:r>
            <a:endParaRPr lang="en-US" dirty="0"/>
          </a:p>
          <a:p>
            <a:r>
              <a:rPr lang="en-US" dirty="0" err="1"/>
              <a:t>Účast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péči</a:t>
            </a:r>
            <a:r>
              <a:rPr lang="en-US" dirty="0"/>
              <a:t> o </a:t>
            </a:r>
            <a:r>
              <a:rPr lang="en-US" dirty="0" err="1"/>
              <a:t>krajinu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3282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8836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2800" dirty="0">
                <a:cs typeface="Tahoma" pitchFamily="34" charset="0"/>
              </a:rPr>
              <a:t>veřejné  plánování  -  spolupráce  s  občany   </a:t>
            </a:r>
            <a:br>
              <a:rPr lang="cs-CZ" sz="2800" dirty="0">
                <a:cs typeface="Tahoma" pitchFamily="34" charset="0"/>
              </a:rPr>
            </a:br>
            <a:r>
              <a:rPr lang="cs-CZ" sz="2800" dirty="0">
                <a:cs typeface="Tahoma" pitchFamily="34" charset="0"/>
              </a:rPr>
              <a:t> tvůj názor pomůže rozhodnout</a:t>
            </a:r>
          </a:p>
        </p:txBody>
      </p:sp>
      <p:pic>
        <p:nvPicPr>
          <p:cNvPr id="21507" name="Obrázek 6" descr="10-2-11porici 04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268413"/>
            <a:ext cx="4068762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Obrázek 7" descr="17-3-11Porici 01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989138"/>
            <a:ext cx="2957513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Obrázek 8" descr="10-2-11porici 05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4194175"/>
            <a:ext cx="39957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Zelená infrastruktura 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777576"/>
            <a:ext cx="8229600" cy="4525963"/>
          </a:xfrm>
        </p:spPr>
        <p:txBody>
          <a:bodyPr/>
          <a:lstStyle/>
          <a:p>
            <a:r>
              <a:rPr lang="cs-CZ" dirty="0"/>
              <a:t>Podpora ekosystémových služeb</a:t>
            </a:r>
          </a:p>
          <a:p>
            <a:r>
              <a:rPr lang="cs-CZ" dirty="0"/>
              <a:t>Příroda ve službách výstavby, investic</a:t>
            </a:r>
          </a:p>
          <a:p>
            <a:r>
              <a:rPr lang="cs-CZ" dirty="0"/>
              <a:t>Zelené střechy</a:t>
            </a:r>
          </a:p>
          <a:p>
            <a:r>
              <a:rPr lang="cs-CZ" dirty="0" err="1"/>
              <a:t>Manažment</a:t>
            </a:r>
            <a:r>
              <a:rPr lang="cs-CZ" dirty="0"/>
              <a:t> dešťové vody</a:t>
            </a:r>
          </a:p>
          <a:p>
            <a:r>
              <a:rPr lang="cs-CZ" dirty="0"/>
              <a:t>Systémy sídelní zeleně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Vestec – Zelená páteř</a:t>
            </a:r>
          </a:p>
        </p:txBody>
      </p:sp>
      <p:pic>
        <p:nvPicPr>
          <p:cNvPr id="6" name="Zástupný symbol pro obsah 5" descr="2_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394" t="8587" r="8394" b="7090"/>
          <a:stretch>
            <a:fillRect/>
          </a:stretch>
        </p:blipFill>
        <p:spPr>
          <a:xfrm>
            <a:off x="1043608" y="1494377"/>
            <a:ext cx="7488832" cy="5363623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Právo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krajinu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00927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err="1"/>
              <a:t>Evropská</a:t>
            </a:r>
            <a:r>
              <a:rPr lang="en-US" dirty="0"/>
              <a:t> </a:t>
            </a:r>
            <a:r>
              <a:rPr lang="en-US" dirty="0" err="1"/>
              <a:t>úmluva</a:t>
            </a:r>
            <a:r>
              <a:rPr lang="en-US" dirty="0"/>
              <a:t> o </a:t>
            </a:r>
            <a:r>
              <a:rPr lang="en-US" dirty="0" err="1"/>
              <a:t>krajině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1267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Máme</a:t>
            </a:r>
            <a:r>
              <a:rPr lang="en-US" dirty="0"/>
              <a:t> </a:t>
            </a:r>
            <a:r>
              <a:rPr lang="en-US" dirty="0" err="1"/>
              <a:t>koncepci</a:t>
            </a:r>
            <a:r>
              <a:rPr lang="en-US" dirty="0"/>
              <a:t>, co </a:t>
            </a:r>
            <a:r>
              <a:rPr lang="en-US" dirty="0" err="1"/>
              <a:t>dál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Obec</a:t>
            </a:r>
            <a:r>
              <a:rPr lang="en-US" dirty="0"/>
              <a:t> je </a:t>
            </a:r>
            <a:r>
              <a:rPr lang="en-US" dirty="0" err="1"/>
              <a:t>vlastníkem</a:t>
            </a:r>
            <a:r>
              <a:rPr lang="en-US" dirty="0"/>
              <a:t> </a:t>
            </a:r>
            <a:r>
              <a:rPr lang="en-US" dirty="0" err="1"/>
              <a:t>těch</a:t>
            </a:r>
            <a:r>
              <a:rPr lang="en-US" dirty="0"/>
              <a:t> </a:t>
            </a:r>
            <a:r>
              <a:rPr lang="en-US" dirty="0" err="1"/>
              <a:t>ploch</a:t>
            </a:r>
            <a:r>
              <a:rPr lang="en-US" dirty="0"/>
              <a:t>, </a:t>
            </a:r>
            <a:r>
              <a:rPr lang="en-US" dirty="0" err="1"/>
              <a:t>kde</a:t>
            </a:r>
            <a:r>
              <a:rPr lang="en-US" dirty="0"/>
              <a:t> </a:t>
            </a:r>
            <a:r>
              <a:rPr lang="en-US" dirty="0" err="1"/>
              <a:t>hodlá</a:t>
            </a:r>
            <a:r>
              <a:rPr lang="en-US" dirty="0"/>
              <a:t> </a:t>
            </a:r>
            <a:r>
              <a:rPr lang="en-US" dirty="0" err="1"/>
              <a:t>něco</a:t>
            </a:r>
            <a:r>
              <a:rPr lang="en-US" dirty="0"/>
              <a:t> </a:t>
            </a:r>
            <a:r>
              <a:rPr lang="en-US" dirty="0" err="1"/>
              <a:t>tvořit</a:t>
            </a:r>
            <a:r>
              <a:rPr lang="cs-CZ"/>
              <a:t>  </a:t>
            </a:r>
            <a:endParaRPr lang="en-US" dirty="0"/>
          </a:p>
          <a:p>
            <a:r>
              <a:rPr lang="en-US" dirty="0" err="1"/>
              <a:t>Podpora</a:t>
            </a:r>
            <a:r>
              <a:rPr lang="en-US" dirty="0"/>
              <a:t> z OPŽP, </a:t>
            </a:r>
            <a:r>
              <a:rPr lang="en-US" dirty="0" err="1"/>
              <a:t>osa</a:t>
            </a:r>
            <a:r>
              <a:rPr lang="en-US" dirty="0"/>
              <a:t> 4</a:t>
            </a:r>
          </a:p>
          <a:p>
            <a:r>
              <a:rPr lang="en-US" dirty="0"/>
              <a:t>4.3. </a:t>
            </a:r>
            <a:r>
              <a:rPr lang="en-US" dirty="0" err="1"/>
              <a:t>Posílení</a:t>
            </a:r>
            <a:r>
              <a:rPr lang="en-US" dirty="0"/>
              <a:t> </a:t>
            </a:r>
            <a:r>
              <a:rPr lang="en-US" dirty="0" err="1"/>
              <a:t>přirozených</a:t>
            </a:r>
            <a:r>
              <a:rPr lang="en-US" dirty="0"/>
              <a:t> </a:t>
            </a:r>
            <a:r>
              <a:rPr lang="en-US" dirty="0" err="1"/>
              <a:t>funkcí</a:t>
            </a:r>
            <a:r>
              <a:rPr lang="en-US" dirty="0"/>
              <a:t> </a:t>
            </a:r>
            <a:r>
              <a:rPr lang="en-US" dirty="0" err="1"/>
              <a:t>krajiny</a:t>
            </a:r>
            <a:endParaRPr lang="en-US" dirty="0"/>
          </a:p>
          <a:p>
            <a:r>
              <a:rPr lang="en-US" dirty="0"/>
              <a:t>4.4. </a:t>
            </a:r>
            <a:r>
              <a:rPr lang="en-US" dirty="0" err="1"/>
              <a:t>Zlepšit</a:t>
            </a:r>
            <a:r>
              <a:rPr lang="en-US" dirty="0"/>
              <a:t> </a:t>
            </a:r>
            <a:r>
              <a:rPr lang="en-US" dirty="0" err="1"/>
              <a:t>kvalitu</a:t>
            </a:r>
            <a:r>
              <a:rPr lang="en-US" dirty="0"/>
              <a:t> </a:t>
            </a:r>
            <a:r>
              <a:rPr lang="en-US" dirty="0" err="1"/>
              <a:t>prostředí</a:t>
            </a:r>
            <a:r>
              <a:rPr lang="en-US" dirty="0"/>
              <a:t> v </a:t>
            </a:r>
            <a:r>
              <a:rPr lang="en-US" dirty="0" err="1"/>
              <a:t>sídlech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    (</a:t>
            </a:r>
            <a:r>
              <a:rPr lang="en-US" dirty="0" err="1"/>
              <a:t>Systém</a:t>
            </a:r>
            <a:r>
              <a:rPr lang="en-US" dirty="0"/>
              <a:t> </a:t>
            </a:r>
            <a:r>
              <a:rPr lang="en-US" dirty="0" err="1"/>
              <a:t>sídelní</a:t>
            </a:r>
            <a:r>
              <a:rPr lang="en-US" dirty="0"/>
              <a:t> </a:t>
            </a:r>
            <a:r>
              <a:rPr lang="en-US" dirty="0" err="1"/>
              <a:t>zeleně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151814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Dobré</a:t>
            </a:r>
            <a:r>
              <a:rPr lang="en-US" dirty="0"/>
              <a:t> </a:t>
            </a:r>
            <a:r>
              <a:rPr lang="en-US" dirty="0" err="1"/>
              <a:t>příklady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r>
              <a:rPr lang="en-US" dirty="0" err="1"/>
              <a:t>Spálené</a:t>
            </a:r>
            <a:r>
              <a:rPr lang="en-US" dirty="0"/>
              <a:t> </a:t>
            </a:r>
            <a:r>
              <a:rPr lang="en-US" dirty="0" err="1"/>
              <a:t>Poříčí</a:t>
            </a:r>
            <a:endParaRPr lang="en-US" dirty="0"/>
          </a:p>
          <a:p>
            <a:r>
              <a:rPr lang="en-US" dirty="0" err="1"/>
              <a:t>Vestec</a:t>
            </a:r>
            <a:endParaRPr lang="en-US" dirty="0"/>
          </a:p>
          <a:p>
            <a:r>
              <a:rPr lang="en-US" dirty="0" err="1"/>
              <a:t>Zbiroh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2866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cs-CZ" sz="2800" b="1" dirty="0">
                <a:cs typeface="Tahoma" pitchFamily="34" charset="0"/>
              </a:rPr>
              <a:t>Krajinný plán Spálené Poříčí</a:t>
            </a:r>
          </a:p>
        </p:txBody>
      </p:sp>
      <p:pic>
        <p:nvPicPr>
          <p:cNvPr id="15363" name="Zástupný symbol pro obsah 4" descr="D___Dokumenty__zakazky__spalene porici__grafika__30.3.2011__30.3.2011 Hořehledy+Těnovice _(1_)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626" t="35971" r="26375" b="1588"/>
          <a:stretch>
            <a:fillRect/>
          </a:stretch>
        </p:blipFill>
        <p:spPr>
          <a:xfrm>
            <a:off x="1115616" y="1268760"/>
            <a:ext cx="7489825" cy="5241925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Park </a:t>
            </a:r>
            <a:r>
              <a:rPr lang="cs-CZ" dirty="0" err="1"/>
              <a:t>Hvížďalka</a:t>
            </a:r>
            <a:r>
              <a:rPr lang="cs-CZ" dirty="0"/>
              <a:t> – Spálené Poříčí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15699"/>
            <a:ext cx="8229600" cy="4525963"/>
          </a:xfrm>
        </p:spPr>
        <p:txBody>
          <a:bodyPr/>
          <a:lstStyle/>
          <a:p>
            <a:r>
              <a:rPr lang="cs-CZ" dirty="0"/>
              <a:t>Cíl:</a:t>
            </a:r>
          </a:p>
          <a:p>
            <a:r>
              <a:rPr lang="cs-CZ" dirty="0"/>
              <a:t>Podpora přírody</a:t>
            </a:r>
          </a:p>
          <a:p>
            <a:r>
              <a:rPr lang="cs-CZ" dirty="0"/>
              <a:t>Zlepšení hospodaření s vodou </a:t>
            </a:r>
          </a:p>
          <a:p>
            <a:r>
              <a:rPr lang="cs-CZ" dirty="0"/>
              <a:t>Vytvoření veřejného parku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035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Proč</a:t>
            </a:r>
            <a:r>
              <a:rPr lang="en-US" dirty="0"/>
              <a:t> </a:t>
            </a:r>
            <a:r>
              <a:rPr lang="en-US" dirty="0" err="1"/>
              <a:t>mluvíme</a:t>
            </a:r>
            <a:r>
              <a:rPr lang="en-US" dirty="0"/>
              <a:t> o </a:t>
            </a:r>
            <a:r>
              <a:rPr lang="en-US" dirty="0" err="1"/>
              <a:t>péči</a:t>
            </a:r>
            <a:r>
              <a:rPr lang="en-US" dirty="0"/>
              <a:t> o </a:t>
            </a:r>
            <a:r>
              <a:rPr lang="en-US" dirty="0" err="1"/>
              <a:t>krajinu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36709" cy="4525963"/>
          </a:xfrm>
        </p:spPr>
        <p:txBody>
          <a:bodyPr/>
          <a:lstStyle/>
          <a:p>
            <a:r>
              <a:rPr lang="en-US" dirty="0" err="1"/>
              <a:t>Historický</a:t>
            </a:r>
            <a:r>
              <a:rPr lang="en-US" dirty="0"/>
              <a:t> </a:t>
            </a:r>
            <a:r>
              <a:rPr lang="en-US" dirty="0" err="1"/>
              <a:t>vývoj</a:t>
            </a:r>
            <a:endParaRPr lang="en-US" dirty="0"/>
          </a:p>
          <a:p>
            <a:r>
              <a:rPr lang="en-US" dirty="0" err="1"/>
              <a:t>Rok</a:t>
            </a:r>
            <a:r>
              <a:rPr lang="en-US" dirty="0"/>
              <a:t> 1948 – </a:t>
            </a:r>
            <a:r>
              <a:rPr lang="en-US" dirty="0" err="1"/>
              <a:t>ztráta</a:t>
            </a:r>
            <a:r>
              <a:rPr lang="en-US" dirty="0"/>
              <a:t> </a:t>
            </a:r>
            <a:r>
              <a:rPr lang="en-US" dirty="0" err="1"/>
              <a:t>vlastnictví</a:t>
            </a:r>
            <a:r>
              <a:rPr lang="en-US" dirty="0"/>
              <a:t>   (</a:t>
            </a:r>
            <a:r>
              <a:rPr lang="en-US" dirty="0" err="1"/>
              <a:t>zestátnění</a:t>
            </a:r>
            <a:r>
              <a:rPr lang="en-US" dirty="0"/>
              <a:t> </a:t>
            </a:r>
            <a:r>
              <a:rPr lang="en-US" dirty="0" err="1"/>
              <a:t>půdy</a:t>
            </a:r>
            <a:r>
              <a:rPr lang="en-US" dirty="0"/>
              <a:t>)</a:t>
            </a:r>
          </a:p>
          <a:p>
            <a:r>
              <a:rPr lang="en-US" dirty="0" err="1"/>
              <a:t>Narušení</a:t>
            </a:r>
            <a:r>
              <a:rPr lang="en-US" dirty="0"/>
              <a:t> </a:t>
            </a:r>
            <a:r>
              <a:rPr lang="en-US" dirty="0" err="1"/>
              <a:t>kontinuálního</a:t>
            </a:r>
            <a:r>
              <a:rPr lang="en-US" dirty="0"/>
              <a:t> </a:t>
            </a:r>
            <a:r>
              <a:rPr lang="en-US" dirty="0" err="1"/>
              <a:t>vývoje</a:t>
            </a:r>
            <a:r>
              <a:rPr lang="en-US" dirty="0"/>
              <a:t> – </a:t>
            </a:r>
            <a:r>
              <a:rPr lang="en-US" dirty="0" err="1"/>
              <a:t>poškození</a:t>
            </a:r>
            <a:r>
              <a:rPr lang="en-US" dirty="0"/>
              <a:t> </a:t>
            </a:r>
            <a:r>
              <a:rPr lang="en-US" dirty="0" err="1"/>
              <a:t>krajiny</a:t>
            </a:r>
            <a:endParaRPr lang="en-US" dirty="0"/>
          </a:p>
          <a:p>
            <a:r>
              <a:rPr lang="en-US" dirty="0" err="1"/>
              <a:t>Rok</a:t>
            </a:r>
            <a:r>
              <a:rPr lang="en-US" dirty="0"/>
              <a:t> 1989 </a:t>
            </a:r>
            <a:r>
              <a:rPr lang="en-US" dirty="0" err="1"/>
              <a:t>nové</a:t>
            </a:r>
            <a:r>
              <a:rPr lang="en-US" dirty="0"/>
              <a:t> </a:t>
            </a:r>
            <a:r>
              <a:rPr lang="en-US" dirty="0" err="1"/>
              <a:t>vlastnické</a:t>
            </a:r>
            <a:r>
              <a:rPr lang="en-US" dirty="0"/>
              <a:t> </a:t>
            </a:r>
            <a:r>
              <a:rPr lang="en-US" dirty="0" err="1"/>
              <a:t>vztahy</a:t>
            </a:r>
            <a:r>
              <a:rPr lang="en-US" dirty="0"/>
              <a:t>, </a:t>
            </a:r>
            <a:r>
              <a:rPr lang="en-US" dirty="0" err="1"/>
              <a:t>stále</a:t>
            </a:r>
            <a:r>
              <a:rPr lang="en-US" dirty="0"/>
              <a:t> </a:t>
            </a:r>
            <a:r>
              <a:rPr lang="en-US" dirty="0" err="1"/>
              <a:t>nedořešené</a:t>
            </a:r>
            <a:r>
              <a:rPr lang="en-US" dirty="0"/>
              <a:t> </a:t>
            </a:r>
            <a:r>
              <a:rPr lang="en-US" dirty="0" err="1"/>
              <a:t>komplexní</a:t>
            </a:r>
            <a:r>
              <a:rPr lang="en-US" dirty="0"/>
              <a:t> </a:t>
            </a:r>
            <a:r>
              <a:rPr lang="en-US" dirty="0" err="1"/>
              <a:t>pozemkové</a:t>
            </a:r>
            <a:r>
              <a:rPr lang="en-US" dirty="0"/>
              <a:t> </a:t>
            </a:r>
            <a:r>
              <a:rPr lang="en-US" dirty="0" err="1"/>
              <a:t>úpravy</a:t>
            </a:r>
            <a:r>
              <a:rPr lang="en-US" dirty="0"/>
              <a:t>, </a:t>
            </a:r>
            <a:r>
              <a:rPr lang="en-US" dirty="0" err="1"/>
              <a:t>nejasné</a:t>
            </a:r>
            <a:r>
              <a:rPr lang="en-US" dirty="0"/>
              <a:t> </a:t>
            </a:r>
            <a:r>
              <a:rPr lang="en-US" dirty="0" err="1"/>
              <a:t>vlastnické</a:t>
            </a:r>
            <a:r>
              <a:rPr lang="en-US" dirty="0"/>
              <a:t> </a:t>
            </a:r>
            <a:r>
              <a:rPr lang="en-US" dirty="0" err="1"/>
              <a:t>vztahy</a:t>
            </a:r>
            <a:endParaRPr lang="en-US" dirty="0"/>
          </a:p>
          <a:p>
            <a:r>
              <a:rPr lang="en-US" dirty="0" err="1"/>
              <a:t>Klimatické</a:t>
            </a:r>
            <a:r>
              <a:rPr lang="en-US" dirty="0"/>
              <a:t> </a:t>
            </a:r>
            <a:r>
              <a:rPr lang="en-US" dirty="0" err="1"/>
              <a:t>změny</a:t>
            </a:r>
            <a:r>
              <a:rPr lang="en-US" dirty="0"/>
              <a:t>, </a:t>
            </a:r>
            <a:r>
              <a:rPr lang="en-US" dirty="0" err="1"/>
              <a:t>povodně</a:t>
            </a:r>
            <a:r>
              <a:rPr lang="en-US" dirty="0"/>
              <a:t>, </a:t>
            </a:r>
            <a:r>
              <a:rPr lang="en-US" dirty="0" err="1"/>
              <a:t>sucho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6990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 dokončení  </a:t>
            </a:r>
            <a:r>
              <a:rPr lang="cs-CZ" dirty="0" err="1"/>
              <a:t>Hvížďalky</a:t>
            </a:r>
            <a:endParaRPr lang="cs-CZ" dirty="0"/>
          </a:p>
        </p:txBody>
      </p:sp>
      <p:pic>
        <p:nvPicPr>
          <p:cNvPr id="4" name="Zástupný symbol pro obsah 3" descr="Hvizdalka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61994"/>
            <a:ext cx="8229600" cy="4002374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koryta Bradavy 30 - léta</a:t>
            </a:r>
          </a:p>
        </p:txBody>
      </p:sp>
      <p:pic>
        <p:nvPicPr>
          <p:cNvPr id="4" name="Zástupný symbol pro obsah 3" descr="30 leta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61994"/>
            <a:ext cx="8229600" cy="4002374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Ideální stav toku </a:t>
            </a:r>
          </a:p>
        </p:txBody>
      </p:sp>
      <p:pic>
        <p:nvPicPr>
          <p:cNvPr id="4" name="Zástupný symbol pro obsah 3" descr="ideal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61994"/>
            <a:ext cx="8229600" cy="4002374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Původní </a:t>
            </a:r>
            <a:r>
              <a:rPr lang="cs-CZ"/>
              <a:t>tok řeky</a:t>
            </a:r>
          </a:p>
        </p:txBody>
      </p:sp>
      <p:pic>
        <p:nvPicPr>
          <p:cNvPr id="4" name="Zástupný symbol pro obsah 3" descr="depre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132856"/>
            <a:ext cx="8229600" cy="3155977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Náš návrh </a:t>
            </a:r>
          </a:p>
        </p:txBody>
      </p:sp>
      <p:pic>
        <p:nvPicPr>
          <p:cNvPr id="4" name="Zástupný symbol pro obsah 3" descr="Image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61994"/>
            <a:ext cx="8229600" cy="4002374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koncepce</a:t>
            </a:r>
          </a:p>
        </p:txBody>
      </p:sp>
      <p:pic>
        <p:nvPicPr>
          <p:cNvPr id="4" name="Zástupný symbol pro obsah 3" descr="D_Dropbox_zakazky_Hvížďalka_vykresy_22.9.2015 had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1567106" y="-694898"/>
            <a:ext cx="6000145" cy="8487301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Mlýnek</a:t>
            </a:r>
          </a:p>
        </p:txBody>
      </p:sp>
      <p:pic>
        <p:nvPicPr>
          <p:cNvPr id="4" name="Zástupný symbol pro obsah 3" descr="HV_S_150918_B_3_ACCamera_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268760"/>
            <a:ext cx="7617758" cy="5073427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Mlýn</a:t>
            </a:r>
          </a:p>
        </p:txBody>
      </p:sp>
      <p:pic>
        <p:nvPicPr>
          <p:cNvPr id="4" name="Zástupný symbol pro obsah 3" descr="HV_S_150918_C_3_ACCamera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268760"/>
            <a:ext cx="7928408" cy="5280320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dirty="0">
                <a:solidFill>
                  <a:srgbClr val="6699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cs-CZ" sz="4000" dirty="0"/>
              <a:t>Obnova historické cesty </a:t>
            </a:r>
            <a:br>
              <a:rPr lang="cs-CZ" sz="4000" dirty="0"/>
            </a:br>
            <a:r>
              <a:rPr lang="cs-CZ" sz="4000" dirty="0"/>
              <a:t>   </a:t>
            </a:r>
            <a:r>
              <a:rPr lang="cs-CZ" sz="4000" dirty="0" err="1"/>
              <a:t>Blovice</a:t>
            </a:r>
            <a:r>
              <a:rPr lang="cs-CZ" sz="4000" dirty="0"/>
              <a:t> – Spálené Poříčí</a:t>
            </a:r>
            <a:endParaRPr lang="cs-CZ" sz="4000" dirty="0">
              <a:solidFill>
                <a:srgbClr val="6699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" name="Obrázek 7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340768"/>
            <a:ext cx="7200800" cy="5090646"/>
          </a:xfrm>
          <a:prstGeom prst="rect">
            <a:avLst/>
          </a:prstGeom>
        </p:spPr>
      </p:pic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>
          <a:xfrm>
            <a:off x="1066800" y="2276872"/>
            <a:ext cx="5737448" cy="3590528"/>
          </a:xfrm>
        </p:spPr>
        <p:txBody>
          <a:bodyPr/>
          <a:lstStyle/>
          <a:p>
            <a:endParaRPr lang="cs-CZ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hrani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859" t="4979" r="11268" b="5407"/>
          <a:stretch>
            <a:fillRect/>
          </a:stretch>
        </p:blipFill>
        <p:spPr>
          <a:xfrm>
            <a:off x="2627784" y="188640"/>
            <a:ext cx="4032448" cy="6480720"/>
          </a:xfrm>
        </p:spPr>
      </p:pic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Spolek pro obnovu venkova Plzeňského kraje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C0F7B-D324-4A3B-A9F8-F66E968D84DA}" type="slidenum">
              <a:rPr lang="cs-CZ" smtClean="0"/>
              <a:pPr>
                <a:defRPr/>
              </a:pPr>
              <a:t>49</a:t>
            </a:fld>
            <a:endParaRPr lang="cs-CZ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Bystřec</a:t>
            </a:r>
            <a:r>
              <a:rPr lang="cs-CZ" dirty="0"/>
              <a:t> (rok 1953, 2010)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1203158" y="3121335"/>
            <a:ext cx="1278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1953 Čistá</a:t>
            </a:r>
          </a:p>
        </p:txBody>
      </p:sp>
      <p:sp>
        <p:nvSpPr>
          <p:cNvPr id="7" name="Obdélník 6"/>
          <p:cNvSpPr/>
          <p:nvPr/>
        </p:nvSpPr>
        <p:spPr>
          <a:xfrm>
            <a:off x="1203158" y="6222045"/>
            <a:ext cx="1153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2011 Čistá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2965" y="387800"/>
            <a:ext cx="8918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2011</a:t>
            </a:r>
          </a:p>
          <a:p>
            <a:endParaRPr lang="en-US" dirty="0"/>
          </a:p>
        </p:txBody>
      </p:sp>
      <p:pic>
        <p:nvPicPr>
          <p:cNvPr id="12" name="Zástupný symbol pro obsah 11" descr="1953.PNG"/>
          <p:cNvPicPr>
            <a:picLocks noGrp="1" noChangeAspect="1"/>
          </p:cNvPicPr>
          <p:nvPr>
            <p:ph idx="1"/>
          </p:nvPr>
        </p:nvPicPr>
        <p:blipFill>
          <a:blip r:embed="rId2"/>
          <a:srcRect l="2425" t="4074" r="1735" b="2780"/>
          <a:stretch>
            <a:fillRect/>
          </a:stretch>
        </p:blipFill>
        <p:spPr>
          <a:xfrm>
            <a:off x="0" y="1503842"/>
            <a:ext cx="4406303" cy="4215761"/>
          </a:xfrm>
        </p:spPr>
      </p:pic>
      <p:pic>
        <p:nvPicPr>
          <p:cNvPr id="13" name="Obrázek 12" descr="actual.PNG"/>
          <p:cNvPicPr>
            <a:picLocks noChangeAspect="1"/>
          </p:cNvPicPr>
          <p:nvPr/>
        </p:nvPicPr>
        <p:blipFill>
          <a:blip r:embed="rId3"/>
          <a:srcRect l="2103" t="6166" b="2201"/>
          <a:stretch>
            <a:fillRect/>
          </a:stretch>
        </p:blipFill>
        <p:spPr>
          <a:xfrm>
            <a:off x="4648552" y="1503842"/>
            <a:ext cx="4575228" cy="4215761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tresnovk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9818" t="5741" r="8495" b="6760"/>
          <a:stretch>
            <a:fillRect/>
          </a:stretch>
        </p:blipFill>
        <p:spPr>
          <a:xfrm>
            <a:off x="2843808" y="260648"/>
            <a:ext cx="4176464" cy="6327976"/>
          </a:xfr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C0F7B-D324-4A3B-A9F8-F66E968D84DA}" type="slidenum">
              <a:rPr lang="cs-CZ" smtClean="0"/>
              <a:pPr>
                <a:defRPr/>
              </a:pPr>
              <a:t>50</a:t>
            </a:fld>
            <a:endParaRPr lang="cs-CZ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symbol pro obsah 4" descr="Snímek 01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6200000">
            <a:off x="1743100" y="1361356"/>
            <a:ext cx="6172200" cy="4114800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C0F7B-D324-4A3B-A9F8-F66E968D84DA}" type="slidenum">
              <a:rPr lang="cs-CZ" smtClean="0"/>
              <a:pPr>
                <a:defRPr/>
              </a:pPr>
              <a:t>52</a:t>
            </a:fld>
            <a:endParaRPr lang="cs-CZ"/>
          </a:p>
        </p:txBody>
      </p:sp>
      <p:pic>
        <p:nvPicPr>
          <p:cNvPr id="9" name="Zástupný symbol pro obsah 8" descr="Snímek 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764704"/>
            <a:ext cx="7668852" cy="5112568"/>
          </a:xfr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 </a:t>
            </a:r>
          </a:p>
        </p:txBody>
      </p:sp>
      <p:pic>
        <p:nvPicPr>
          <p:cNvPr id="7" name="Zástupný symbol pro obsah 6" descr="964199_4269009463316_1701926577_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1752600"/>
            <a:ext cx="5486400" cy="4114800"/>
          </a:xfrm>
        </p:spPr>
      </p:pic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944A9C-7613-4F88-9561-97000F83605E}" type="datetime1">
              <a:rPr lang="cs-CZ" smtClean="0"/>
              <a:pPr>
                <a:defRPr/>
              </a:pPr>
              <a:t>18.05.2016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dirty="0"/>
              <a:t> 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C0F7B-D324-4A3B-A9F8-F66E968D84DA}" type="slidenum">
              <a:rPr lang="cs-CZ" smtClean="0"/>
              <a:pPr>
                <a:defRPr/>
              </a:pPr>
              <a:t>53</a:t>
            </a:fld>
            <a:endParaRPr lang="cs-CZ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7" name="Zástupný symbol pro obsah 6" descr="IMG_22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1752600"/>
            <a:ext cx="5486400" cy="4114800"/>
          </a:xfrm>
        </p:spPr>
      </p:pic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944A9C-7613-4F88-9561-97000F83605E}" type="datetime1">
              <a:rPr lang="cs-CZ" smtClean="0"/>
              <a:pPr>
                <a:defRPr/>
              </a:pPr>
              <a:t>18.05.2016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dirty="0"/>
              <a:t> 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C0F7B-D324-4A3B-A9F8-F66E968D84DA}" type="slidenum">
              <a:rPr lang="cs-CZ" smtClean="0"/>
              <a:pPr>
                <a:defRPr/>
              </a:pPr>
              <a:t>54</a:t>
            </a:fld>
            <a:endParaRPr lang="cs-CZ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Koncepce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4655"/>
            <a:ext cx="8229600" cy="4525963"/>
          </a:xfrm>
        </p:spPr>
        <p:txBody>
          <a:bodyPr/>
          <a:lstStyle/>
          <a:p>
            <a:r>
              <a:rPr lang="en-US" dirty="0" err="1"/>
              <a:t>Jasná</a:t>
            </a:r>
            <a:r>
              <a:rPr lang="en-US" dirty="0"/>
              <a:t> </a:t>
            </a:r>
            <a:r>
              <a:rPr lang="en-US" dirty="0" err="1"/>
              <a:t>představa</a:t>
            </a:r>
            <a:r>
              <a:rPr lang="en-US" dirty="0"/>
              <a:t> o </a:t>
            </a:r>
            <a:r>
              <a:rPr lang="en-US" dirty="0" err="1"/>
              <a:t>dalším</a:t>
            </a:r>
            <a:r>
              <a:rPr lang="en-US" dirty="0"/>
              <a:t> </a:t>
            </a:r>
            <a:r>
              <a:rPr lang="en-US" dirty="0" err="1"/>
              <a:t>vývoji</a:t>
            </a:r>
            <a:r>
              <a:rPr lang="en-US" dirty="0"/>
              <a:t> </a:t>
            </a:r>
            <a:r>
              <a:rPr lang="en-US" dirty="0" err="1"/>
              <a:t>krajiny</a:t>
            </a:r>
            <a:r>
              <a:rPr lang="en-US" dirty="0"/>
              <a:t> </a:t>
            </a:r>
          </a:p>
          <a:p>
            <a:r>
              <a:rPr lang="en-US" dirty="0" err="1"/>
              <a:t>Diskuze</a:t>
            </a:r>
            <a:r>
              <a:rPr lang="en-US" dirty="0"/>
              <a:t> s </a:t>
            </a:r>
            <a:r>
              <a:rPr lang="en-US" dirty="0" err="1"/>
              <a:t>občany</a:t>
            </a:r>
            <a:r>
              <a:rPr lang="en-US" dirty="0"/>
              <a:t> – </a:t>
            </a:r>
            <a:r>
              <a:rPr lang="en-US" dirty="0" err="1"/>
              <a:t>veřejné</a:t>
            </a:r>
            <a:r>
              <a:rPr lang="en-US" dirty="0"/>
              <a:t> </a:t>
            </a:r>
            <a:r>
              <a:rPr lang="en-US" dirty="0" err="1"/>
              <a:t>plánování</a:t>
            </a:r>
            <a:endParaRPr lang="en-US" dirty="0"/>
          </a:p>
          <a:p>
            <a:r>
              <a:rPr lang="en-US" dirty="0" err="1"/>
              <a:t>Péče</a:t>
            </a:r>
            <a:r>
              <a:rPr lang="en-US" dirty="0"/>
              <a:t> o </a:t>
            </a:r>
            <a:r>
              <a:rPr lang="en-US" dirty="0" err="1"/>
              <a:t>krajinu</a:t>
            </a:r>
            <a:r>
              <a:rPr lang="en-US" dirty="0"/>
              <a:t> je </a:t>
            </a:r>
            <a:r>
              <a:rPr lang="en-US" dirty="0" err="1"/>
              <a:t>záležitostí</a:t>
            </a:r>
            <a:r>
              <a:rPr lang="en-US" dirty="0"/>
              <a:t> </a:t>
            </a:r>
            <a:r>
              <a:rPr lang="en-US" dirty="0" err="1"/>
              <a:t>všech</a:t>
            </a:r>
            <a:r>
              <a:rPr lang="en-US" dirty="0"/>
              <a:t> </a:t>
            </a:r>
            <a:r>
              <a:rPr lang="en-US" dirty="0" err="1"/>
              <a:t>její</a:t>
            </a:r>
            <a:r>
              <a:rPr lang="en-US" dirty="0"/>
              <a:t> </a:t>
            </a:r>
            <a:r>
              <a:rPr lang="en-US" dirty="0" err="1"/>
              <a:t>obyvatel</a:t>
            </a:r>
            <a:endParaRPr lang="cs-CZ" dirty="0"/>
          </a:p>
          <a:p>
            <a:r>
              <a:rPr lang="cs-CZ" dirty="0"/>
              <a:t>Otázka: Co můžeme v krajině změnit?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778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Současné</a:t>
            </a:r>
            <a:r>
              <a:rPr lang="en-US" dirty="0"/>
              <a:t> </a:t>
            </a:r>
            <a:r>
              <a:rPr lang="en-US" dirty="0" err="1"/>
              <a:t>dostupné</a:t>
            </a:r>
            <a:r>
              <a:rPr lang="en-US" dirty="0"/>
              <a:t> </a:t>
            </a:r>
            <a:r>
              <a:rPr lang="en-US" dirty="0" err="1"/>
              <a:t>nástroje</a:t>
            </a:r>
            <a:r>
              <a:rPr lang="en-US" dirty="0"/>
              <a:t> pro </a:t>
            </a:r>
            <a:r>
              <a:rPr lang="en-US" dirty="0" err="1"/>
              <a:t>koncepční</a:t>
            </a:r>
            <a:r>
              <a:rPr lang="en-US" dirty="0"/>
              <a:t> </a:t>
            </a:r>
            <a:r>
              <a:rPr lang="en-US" dirty="0" err="1"/>
              <a:t>přístup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65928"/>
            <a:ext cx="8229600" cy="4525963"/>
          </a:xfrm>
        </p:spPr>
        <p:txBody>
          <a:bodyPr/>
          <a:lstStyle/>
          <a:p>
            <a:r>
              <a:rPr lang="en-US" dirty="0" err="1"/>
              <a:t>Územní</a:t>
            </a:r>
            <a:r>
              <a:rPr lang="en-US" dirty="0"/>
              <a:t> </a:t>
            </a:r>
            <a:r>
              <a:rPr lang="en-US" dirty="0" err="1"/>
              <a:t>plán</a:t>
            </a:r>
            <a:r>
              <a:rPr lang="en-US" dirty="0"/>
              <a:t> – </a:t>
            </a:r>
            <a:r>
              <a:rPr lang="en-US" dirty="0" err="1"/>
              <a:t>koncepce</a:t>
            </a:r>
            <a:r>
              <a:rPr lang="en-US" dirty="0"/>
              <a:t> </a:t>
            </a:r>
            <a:r>
              <a:rPr lang="en-US" dirty="0" err="1"/>
              <a:t>uspořádání</a:t>
            </a:r>
            <a:r>
              <a:rPr lang="en-US" dirty="0"/>
              <a:t> </a:t>
            </a:r>
            <a:r>
              <a:rPr lang="en-US" dirty="0" err="1"/>
              <a:t>krajiny</a:t>
            </a:r>
            <a:endParaRPr lang="en-US" dirty="0"/>
          </a:p>
          <a:p>
            <a:r>
              <a:rPr lang="en-US" dirty="0" err="1"/>
              <a:t>Komplexní</a:t>
            </a:r>
            <a:r>
              <a:rPr lang="en-US" dirty="0"/>
              <a:t> </a:t>
            </a:r>
            <a:r>
              <a:rPr lang="en-US" dirty="0" err="1"/>
              <a:t>pozemkové</a:t>
            </a:r>
            <a:r>
              <a:rPr lang="en-US" dirty="0"/>
              <a:t> </a:t>
            </a:r>
            <a:r>
              <a:rPr lang="en-US" dirty="0" err="1"/>
              <a:t>úpravy</a:t>
            </a:r>
            <a:r>
              <a:rPr lang="en-US" dirty="0"/>
              <a:t> – </a:t>
            </a:r>
            <a:r>
              <a:rPr lang="en-US" dirty="0" err="1"/>
              <a:t>plán</a:t>
            </a:r>
            <a:r>
              <a:rPr lang="en-US" dirty="0"/>
              <a:t> </a:t>
            </a:r>
            <a:r>
              <a:rPr lang="en-US" dirty="0" err="1"/>
              <a:t>společných</a:t>
            </a:r>
            <a:r>
              <a:rPr lang="en-US" dirty="0"/>
              <a:t> </a:t>
            </a:r>
            <a:r>
              <a:rPr lang="en-US" dirty="0" err="1"/>
              <a:t>zařízení</a:t>
            </a:r>
            <a:endParaRPr lang="en-US" dirty="0"/>
          </a:p>
          <a:p>
            <a:r>
              <a:rPr lang="en-US" dirty="0" err="1"/>
              <a:t>Územní</a:t>
            </a:r>
            <a:r>
              <a:rPr lang="en-US" dirty="0"/>
              <a:t> </a:t>
            </a:r>
            <a:r>
              <a:rPr lang="en-US" dirty="0" err="1"/>
              <a:t>studie</a:t>
            </a:r>
            <a:r>
              <a:rPr lang="en-US" dirty="0"/>
              <a:t> IROP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úrovni</a:t>
            </a:r>
            <a:r>
              <a:rPr lang="en-US" dirty="0"/>
              <a:t> ORP </a:t>
            </a:r>
          </a:p>
          <a:p>
            <a:r>
              <a:rPr lang="en-US" dirty="0" err="1">
                <a:solidFill>
                  <a:srgbClr val="FF0000"/>
                </a:solidFill>
              </a:rPr>
              <a:t>Krajinný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plán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27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</a:t>
            </a:r>
            <a:r>
              <a:rPr lang="en-US" dirty="0" err="1"/>
              <a:t>základních</a:t>
            </a:r>
            <a:r>
              <a:rPr lang="en-US" dirty="0"/>
              <a:t> </a:t>
            </a:r>
            <a:r>
              <a:rPr lang="en-US" dirty="0" err="1"/>
              <a:t>pilířů</a:t>
            </a:r>
            <a:r>
              <a:rPr lang="en-US" dirty="0"/>
              <a:t> </a:t>
            </a:r>
            <a:r>
              <a:rPr lang="en-US" dirty="0" err="1"/>
              <a:t>péče</a:t>
            </a:r>
            <a:r>
              <a:rPr lang="en-US" dirty="0"/>
              <a:t> o </a:t>
            </a:r>
            <a:r>
              <a:rPr lang="en-US" dirty="0" err="1"/>
              <a:t>krajinu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54563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err="1"/>
              <a:t>Člověk</a:t>
            </a:r>
            <a:r>
              <a:rPr lang="en-US" dirty="0"/>
              <a:t> v </a:t>
            </a:r>
            <a:r>
              <a:rPr lang="en-US" dirty="0" err="1"/>
              <a:t>krajině</a:t>
            </a:r>
            <a:r>
              <a:rPr lang="en-US" dirty="0"/>
              <a:t> – </a:t>
            </a:r>
            <a:r>
              <a:rPr lang="en-US" dirty="0" err="1"/>
              <a:t>místa</a:t>
            </a:r>
            <a:r>
              <a:rPr lang="en-US" dirty="0"/>
              <a:t>, </a:t>
            </a:r>
            <a:r>
              <a:rPr lang="en-US" dirty="0" err="1"/>
              <a:t>cesty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Voda</a:t>
            </a:r>
            <a:r>
              <a:rPr lang="en-US" dirty="0"/>
              <a:t> v </a:t>
            </a:r>
            <a:r>
              <a:rPr lang="en-US" dirty="0" err="1"/>
              <a:t>krajině</a:t>
            </a:r>
            <a:r>
              <a:rPr lang="en-US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Kultura</a:t>
            </a:r>
            <a:r>
              <a:rPr lang="en-US" dirty="0"/>
              <a:t> </a:t>
            </a:r>
            <a:r>
              <a:rPr lang="en-US" dirty="0" err="1"/>
              <a:t>krajiny</a:t>
            </a:r>
            <a:r>
              <a:rPr lang="en-US" dirty="0"/>
              <a:t> – </a:t>
            </a:r>
            <a:r>
              <a:rPr lang="en-US" dirty="0" err="1"/>
              <a:t>paměť</a:t>
            </a:r>
            <a:r>
              <a:rPr lang="en-US" dirty="0"/>
              <a:t> </a:t>
            </a:r>
            <a:r>
              <a:rPr lang="en-US" dirty="0" err="1"/>
              <a:t>krajiny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Přírodní</a:t>
            </a:r>
            <a:r>
              <a:rPr lang="en-US" dirty="0"/>
              <a:t> </a:t>
            </a:r>
            <a:r>
              <a:rPr lang="en-US" dirty="0" err="1"/>
              <a:t>prvky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Hospodářské</a:t>
            </a:r>
            <a:r>
              <a:rPr lang="en-US" dirty="0"/>
              <a:t> </a:t>
            </a:r>
            <a:r>
              <a:rPr lang="en-US" dirty="0" err="1"/>
              <a:t>využití</a:t>
            </a:r>
            <a:r>
              <a:rPr lang="en-US" dirty="0"/>
              <a:t> </a:t>
            </a:r>
            <a:r>
              <a:rPr lang="en-US" dirty="0" err="1"/>
              <a:t>krajiny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916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cs-CZ" dirty="0"/>
              <a:t>1</a:t>
            </a:r>
            <a:r>
              <a:rPr lang="en-US" dirty="0"/>
              <a:t>.</a:t>
            </a:r>
            <a:r>
              <a:rPr lang="en-US" dirty="0" err="1"/>
              <a:t>Voda</a:t>
            </a:r>
            <a:r>
              <a:rPr lang="en-US" dirty="0"/>
              <a:t> v </a:t>
            </a:r>
            <a:r>
              <a:rPr lang="en-US" dirty="0" err="1"/>
              <a:t>krajině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0382"/>
            <a:ext cx="8229600" cy="4525963"/>
          </a:xfrm>
        </p:spPr>
        <p:txBody>
          <a:bodyPr/>
          <a:lstStyle/>
          <a:p>
            <a:r>
              <a:rPr lang="en-US" dirty="0" err="1"/>
              <a:t>Vymezení</a:t>
            </a:r>
            <a:r>
              <a:rPr lang="en-US" dirty="0"/>
              <a:t> </a:t>
            </a:r>
            <a:r>
              <a:rPr lang="en-US" dirty="0" err="1"/>
              <a:t>říční</a:t>
            </a:r>
            <a:r>
              <a:rPr lang="en-US" dirty="0"/>
              <a:t> </a:t>
            </a:r>
            <a:r>
              <a:rPr lang="en-US" dirty="0" err="1"/>
              <a:t>krajiny</a:t>
            </a:r>
            <a:endParaRPr lang="en-US" dirty="0"/>
          </a:p>
          <a:p>
            <a:r>
              <a:rPr lang="en-US" dirty="0" err="1"/>
              <a:t>Zadržování</a:t>
            </a:r>
            <a:r>
              <a:rPr lang="en-US" dirty="0"/>
              <a:t> </a:t>
            </a:r>
            <a:r>
              <a:rPr lang="en-US" dirty="0" err="1"/>
              <a:t>vody</a:t>
            </a:r>
            <a:r>
              <a:rPr lang="en-US" dirty="0"/>
              <a:t> v </a:t>
            </a:r>
            <a:r>
              <a:rPr lang="en-US" dirty="0" err="1"/>
              <a:t>krajině</a:t>
            </a:r>
            <a:endParaRPr lang="en-US" dirty="0"/>
          </a:p>
          <a:p>
            <a:r>
              <a:rPr lang="en-US" dirty="0" err="1"/>
              <a:t>Vytváření</a:t>
            </a:r>
            <a:r>
              <a:rPr lang="en-US" dirty="0"/>
              <a:t> </a:t>
            </a:r>
            <a:r>
              <a:rPr lang="en-US" dirty="0" err="1"/>
              <a:t>všech</a:t>
            </a:r>
            <a:r>
              <a:rPr lang="en-US" dirty="0"/>
              <a:t> </a:t>
            </a:r>
            <a:r>
              <a:rPr lang="en-US" dirty="0" err="1"/>
              <a:t>možných</a:t>
            </a:r>
            <a:r>
              <a:rPr lang="en-US" dirty="0"/>
              <a:t> </a:t>
            </a:r>
            <a:r>
              <a:rPr lang="en-US" dirty="0" err="1"/>
              <a:t>forem</a:t>
            </a:r>
            <a:r>
              <a:rPr lang="en-US" dirty="0"/>
              <a:t> </a:t>
            </a:r>
            <a:r>
              <a:rPr lang="en-US" dirty="0" err="1"/>
              <a:t>zadržování</a:t>
            </a:r>
            <a:r>
              <a:rPr lang="en-US" dirty="0"/>
              <a:t> </a:t>
            </a:r>
            <a:r>
              <a:rPr lang="en-US" dirty="0" err="1"/>
              <a:t>vody</a:t>
            </a:r>
            <a:r>
              <a:rPr lang="en-US" dirty="0"/>
              <a:t> – </a:t>
            </a:r>
            <a:r>
              <a:rPr lang="en-US" dirty="0" err="1"/>
              <a:t>rybníky</a:t>
            </a:r>
            <a:r>
              <a:rPr lang="en-US" dirty="0"/>
              <a:t>, </a:t>
            </a:r>
            <a:r>
              <a:rPr lang="en-US" dirty="0" err="1"/>
              <a:t>mokřady</a:t>
            </a:r>
            <a:endParaRPr lang="en-US" dirty="0"/>
          </a:p>
          <a:p>
            <a:r>
              <a:rPr lang="en-US" dirty="0" err="1"/>
              <a:t>Údržba</a:t>
            </a:r>
            <a:r>
              <a:rPr lang="en-US" dirty="0"/>
              <a:t> </a:t>
            </a:r>
            <a:r>
              <a:rPr lang="en-US" dirty="0" err="1"/>
              <a:t>stávajících</a:t>
            </a:r>
            <a:r>
              <a:rPr lang="en-US" dirty="0"/>
              <a:t> </a:t>
            </a:r>
            <a:r>
              <a:rPr lang="en-US" dirty="0" err="1"/>
              <a:t>rybníků</a:t>
            </a:r>
            <a:endParaRPr lang="en-US" dirty="0"/>
          </a:p>
          <a:p>
            <a:r>
              <a:rPr lang="en-US" dirty="0" err="1"/>
              <a:t>Zadržování</a:t>
            </a:r>
            <a:r>
              <a:rPr lang="en-US" dirty="0"/>
              <a:t> </a:t>
            </a:r>
            <a:r>
              <a:rPr lang="en-US" dirty="0" err="1"/>
              <a:t>dešťové</a:t>
            </a:r>
            <a:r>
              <a:rPr lang="en-US" dirty="0"/>
              <a:t> </a:t>
            </a:r>
            <a:r>
              <a:rPr lang="en-US" dirty="0" err="1"/>
              <a:t>vody</a:t>
            </a:r>
            <a:r>
              <a:rPr lang="en-US" dirty="0"/>
              <a:t> v </a:t>
            </a:r>
            <a:r>
              <a:rPr lang="en-US" dirty="0" err="1"/>
              <a:t>obci</a:t>
            </a:r>
            <a:r>
              <a:rPr lang="en-US" dirty="0"/>
              <a:t> a v </a:t>
            </a:r>
            <a:r>
              <a:rPr lang="en-US" dirty="0" err="1"/>
              <a:t>krajině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505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</TotalTime>
  <Words>697</Words>
  <Application>Microsoft Office PowerPoint</Application>
  <PresentationFormat>Předvádění na obrazovce (4:3)</PresentationFormat>
  <Paragraphs>184</Paragraphs>
  <Slides>54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54</vt:i4>
      </vt:variant>
    </vt:vector>
  </HeadingPairs>
  <TitlesOfParts>
    <vt:vector size="59" baseType="lpstr">
      <vt:lpstr>Arial</vt:lpstr>
      <vt:lpstr>Calibri</vt:lpstr>
      <vt:lpstr>Tahoma</vt:lpstr>
      <vt:lpstr>Times New Roman</vt:lpstr>
      <vt:lpstr>Office Theme</vt:lpstr>
      <vt:lpstr>JAK MŮŽE BÝT KRAJINÁŘSKÁ ARCHITEKTURA UŽITEČNÁ PRO MĚSTA A OBCE?</vt:lpstr>
      <vt:lpstr>PÉČE O KRAJINU, NEJENOM O SÍDLA</vt:lpstr>
      <vt:lpstr>Proč je naše krajina pro nás důležitá</vt:lpstr>
      <vt:lpstr>Proč mluvíme o péči o krajinu?</vt:lpstr>
      <vt:lpstr>Bystřec (rok 1953, 2010)</vt:lpstr>
      <vt:lpstr>Koncepce</vt:lpstr>
      <vt:lpstr>Současné dostupné nástroje pro koncepční přístup</vt:lpstr>
      <vt:lpstr>5 základních pilířů péče o krajinu</vt:lpstr>
      <vt:lpstr> 1.Voda v krajině</vt:lpstr>
      <vt:lpstr>Prezentace aplikace PowerPoint</vt:lpstr>
      <vt:lpstr> technická řešení v krajině</vt:lpstr>
      <vt:lpstr>Technická řešení v krajině  a v sídlech</vt:lpstr>
      <vt:lpstr>JAKÉ JE SKUTEČNÉ ŘEŠENÍ?</vt:lpstr>
      <vt:lpstr>Prezentace aplikace PowerPoint</vt:lpstr>
      <vt:lpstr>Prezentace aplikace PowerPoint</vt:lpstr>
      <vt:lpstr>Posílení hydrologické sítě – Spálené Poříčí</vt:lpstr>
      <vt:lpstr>Prezentace aplikace PowerPoint</vt:lpstr>
      <vt:lpstr>Prezentace aplikace PowerPoint</vt:lpstr>
      <vt:lpstr>Prezentace aplikace PowerPoint</vt:lpstr>
      <vt:lpstr>navrhovaný rozsah říční krajiny</vt:lpstr>
      <vt:lpstr>JAK ZADRŽET VODU V V SÍDLECH?</vt:lpstr>
      <vt:lpstr>Prezentace aplikace PowerPoint</vt:lpstr>
      <vt:lpstr>Dešťové zahrady</vt:lpstr>
      <vt:lpstr>2. Člověk v krajině</vt:lpstr>
      <vt:lpstr>     Srovnání současné krajiny a původních cest</vt:lpstr>
      <vt:lpstr>3.Kultura krajiny</vt:lpstr>
      <vt:lpstr>Prezentace aplikace PowerPoint</vt:lpstr>
      <vt:lpstr>Prezentace aplikace PowerPoint</vt:lpstr>
      <vt:lpstr>4.Přírodní prvky</vt:lpstr>
      <vt:lpstr>5.Hospodářské využití</vt:lpstr>
      <vt:lpstr>Spolupráce s veřejností</vt:lpstr>
      <vt:lpstr>veřejné  plánování  -  spolupráce  s  občany     tvůj názor pomůže rozhodnout</vt:lpstr>
      <vt:lpstr>Zelená infrastruktura  </vt:lpstr>
      <vt:lpstr>Vestec – Zelená páteř</vt:lpstr>
      <vt:lpstr>Právo na krajinu</vt:lpstr>
      <vt:lpstr>Máme koncepci, co dál?</vt:lpstr>
      <vt:lpstr>Dobré příklady</vt:lpstr>
      <vt:lpstr>Krajinný plán Spálené Poříčí</vt:lpstr>
      <vt:lpstr>Park Hvížďalka – Spálené Poříčí</vt:lpstr>
      <vt:lpstr>Po dokončení  Hvížďalky</vt:lpstr>
      <vt:lpstr>Úprava koryta Bradavy 30 - léta</vt:lpstr>
      <vt:lpstr>Ideální stav toku </vt:lpstr>
      <vt:lpstr>Původní tok řeky</vt:lpstr>
      <vt:lpstr>Náš návrh </vt:lpstr>
      <vt:lpstr>koncepce</vt:lpstr>
      <vt:lpstr>Mlýnek</vt:lpstr>
      <vt:lpstr>Mlýn</vt:lpstr>
      <vt:lpstr> Obnova historické cesty     Blovice – Spálené Poříčí</vt:lpstr>
      <vt:lpstr>Prezentace aplikace PowerPoint</vt:lpstr>
      <vt:lpstr>Prezentace aplikace PowerPoint</vt:lpstr>
      <vt:lpstr>Prezentace aplikace PowerPoint</vt:lpstr>
      <vt:lpstr>Prezentace aplikace PowerPoint</vt:lpstr>
      <vt:lpstr> </vt:lpstr>
      <vt:lpstr>Prezentace aplikace PowerPoint</vt:lpstr>
    </vt:vector>
  </TitlesOfParts>
  <Company>klarasalzmann@yahoo.com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Klára Salzmann</dc:creator>
  <cp:lastModifiedBy>Klara Salzmann</cp:lastModifiedBy>
  <cp:revision>22</cp:revision>
  <dcterms:created xsi:type="dcterms:W3CDTF">2015-11-05T16:28:19Z</dcterms:created>
  <dcterms:modified xsi:type="dcterms:W3CDTF">2016-05-18T08:21:14Z</dcterms:modified>
</cp:coreProperties>
</file>